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77" r:id="rId2"/>
    <p:sldId id="276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441" autoAdjust="0"/>
  </p:normalViewPr>
  <p:slideViewPr>
    <p:cSldViewPr snapToGrid="0">
      <p:cViewPr varScale="1">
        <p:scale>
          <a:sx n="41" d="100"/>
          <a:sy n="41" d="100"/>
        </p:scale>
        <p:origin x="78" y="10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B162D4-01FD-4BB8-8CD1-625CA0049154}" type="datetimeFigureOut">
              <a:rPr lang="fr-FR" smtClean="0"/>
              <a:t>20/12/2020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62EF4-2C71-4F47-8DB6-071D8A3E58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105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live.com/38935790/abstraction-reasoning-in-ai-systems-modern-perspective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>
                <a:hlinkClick r:id="rId3"/>
              </a:rPr>
              <a:t>Francois</a:t>
            </a:r>
            <a:r>
              <a:rPr lang="fr-FR" dirty="0">
                <a:hlinkClick r:id="rId3"/>
              </a:rPr>
              <a:t> Chollet, </a:t>
            </a:r>
            <a:r>
              <a:rPr lang="fr-FR" dirty="0" err="1">
                <a:hlinkClick r:id="rId3"/>
              </a:rPr>
              <a:t>Melanie</a:t>
            </a:r>
            <a:r>
              <a:rPr lang="fr-FR" dirty="0">
                <a:hlinkClick r:id="rId3"/>
              </a:rPr>
              <a:t> Mitchell, Christian </a:t>
            </a:r>
            <a:r>
              <a:rPr lang="fr-FR" dirty="0" err="1">
                <a:hlinkClick r:id="rId3"/>
              </a:rPr>
              <a:t>Szegedy</a:t>
            </a:r>
            <a:r>
              <a:rPr lang="fr-FR" dirty="0">
                <a:hlinkClick r:id="rId3"/>
              </a:rPr>
              <a:t> | Abstraction &amp; </a:t>
            </a:r>
            <a:r>
              <a:rPr lang="fr-FR" dirty="0" err="1">
                <a:hlinkClick r:id="rId3"/>
              </a:rPr>
              <a:t>Reasoning</a:t>
            </a:r>
            <a:r>
              <a:rPr lang="fr-FR" dirty="0">
                <a:hlinkClick r:id="rId3"/>
              </a:rPr>
              <a:t> in AI </a:t>
            </a:r>
            <a:r>
              <a:rPr lang="fr-FR" dirty="0" err="1">
                <a:hlinkClick r:id="rId3"/>
              </a:rPr>
              <a:t>systems</a:t>
            </a:r>
            <a:r>
              <a:rPr lang="fr-FR" dirty="0">
                <a:hlinkClick r:id="rId3"/>
              </a:rPr>
              <a:t>: Modern Perspectives · </a:t>
            </a:r>
            <a:r>
              <a:rPr lang="fr-FR" dirty="0" err="1">
                <a:hlinkClick r:id="rId3"/>
              </a:rPr>
              <a:t>SlidesLive</a:t>
            </a:r>
            <a:endParaRPr lang="fr-FR" dirty="0"/>
          </a:p>
          <a:p>
            <a:endParaRPr lang="fr-FR" dirty="0"/>
          </a:p>
          <a:p>
            <a:r>
              <a:rPr lang="fr-FR" dirty="0"/>
              <a:t>https://slideslive.com/38935790/abstraction-reasoning-in-ai-systems-modern-perspectives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62EF4-2C71-4F47-8DB6-071D8A3E585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14409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If </a:t>
            </a:r>
            <a:r>
              <a:rPr lang="fr-FR" dirty="0" err="1"/>
              <a:t>you’re</a:t>
            </a:r>
            <a:r>
              <a:rPr lang="fr-FR" dirty="0"/>
              <a:t> </a:t>
            </a:r>
            <a:r>
              <a:rPr lang="fr-FR" dirty="0" err="1"/>
              <a:t>interested</a:t>
            </a:r>
            <a:r>
              <a:rPr lang="fr-FR" dirty="0"/>
              <a:t> in </a:t>
            </a:r>
            <a:r>
              <a:rPr lang="fr-FR" dirty="0" err="1"/>
              <a:t>measuring</a:t>
            </a:r>
            <a:r>
              <a:rPr lang="fr-FR" dirty="0"/>
              <a:t> </a:t>
            </a:r>
            <a:r>
              <a:rPr lang="fr-FR" dirty="0" err="1"/>
              <a:t>generalization</a:t>
            </a:r>
            <a:r>
              <a:rPr lang="fr-FR" dirty="0"/>
              <a:t> power,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not look </a:t>
            </a:r>
            <a:r>
              <a:rPr lang="fr-FR" dirty="0" err="1"/>
              <a:t>purely</a:t>
            </a:r>
            <a:r>
              <a:rPr lang="fr-FR" dirty="0"/>
              <a:t> at </a:t>
            </a:r>
            <a:r>
              <a:rPr lang="fr-FR" dirty="0" err="1"/>
              <a:t>skill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control for </a:t>
            </a:r>
            <a:r>
              <a:rPr lang="fr-FR" dirty="0" err="1"/>
              <a:t>priors</a:t>
            </a:r>
            <a:r>
              <a:rPr lang="fr-FR" dirty="0"/>
              <a:t> and </a:t>
            </a:r>
            <a:r>
              <a:rPr lang="fr-FR" dirty="0" err="1"/>
              <a:t>experience</a:t>
            </a:r>
            <a:r>
              <a:rPr lang="fr-FR" dirty="0"/>
              <a:t>.</a:t>
            </a:r>
          </a:p>
          <a:p>
            <a:r>
              <a:rPr lang="fr-FR" dirty="0"/>
              <a:t>And if </a:t>
            </a:r>
            <a:r>
              <a:rPr lang="fr-FR" dirty="0" err="1"/>
              <a:t>you’re</a:t>
            </a:r>
            <a:r>
              <a:rPr lang="fr-FR" dirty="0"/>
              <a:t> </a:t>
            </a:r>
            <a:r>
              <a:rPr lang="fr-FR" dirty="0" err="1"/>
              <a:t>insterested</a:t>
            </a:r>
            <a:r>
              <a:rPr lang="fr-FR" dirty="0"/>
              <a:t> </a:t>
            </a:r>
            <a:r>
              <a:rPr lang="fr-FR" dirty="0" err="1"/>
              <a:t>specifically</a:t>
            </a:r>
            <a:r>
              <a:rPr lang="fr-FR" dirty="0"/>
              <a:t> in </a:t>
            </a:r>
            <a:r>
              <a:rPr lang="fr-FR" dirty="0" err="1"/>
              <a:t>comparing</a:t>
            </a:r>
            <a:r>
              <a:rPr lang="fr-FR" dirty="0"/>
              <a:t> </a:t>
            </a:r>
            <a:r>
              <a:rPr lang="fr-FR" dirty="0" err="1"/>
              <a:t>artificial</a:t>
            </a:r>
            <a:r>
              <a:rPr lang="fr-FR" dirty="0"/>
              <a:t> intelligence to </a:t>
            </a:r>
            <a:r>
              <a:rPr lang="fr-FR" dirty="0" err="1"/>
              <a:t>human</a:t>
            </a:r>
            <a:r>
              <a:rPr lang="fr-FR" dirty="0"/>
              <a:t> intelligence,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standardize</a:t>
            </a:r>
            <a:r>
              <a:rPr lang="fr-FR" dirty="0"/>
              <a:t> on a </a:t>
            </a:r>
            <a:r>
              <a:rPr lang="fr-FR" dirty="0" err="1"/>
              <a:t>shared</a:t>
            </a:r>
            <a:r>
              <a:rPr lang="fr-FR" dirty="0"/>
              <a:t> set of </a:t>
            </a:r>
            <a:r>
              <a:rPr lang="fr-FR" dirty="0" err="1"/>
              <a:t>prioris</a:t>
            </a:r>
            <a:r>
              <a:rPr lang="fr-FR" dirty="0"/>
              <a:t>, </a:t>
            </a:r>
            <a:r>
              <a:rPr lang="fr-FR" dirty="0" err="1"/>
              <a:t>shared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AI and </a:t>
            </a:r>
            <a:r>
              <a:rPr lang="fr-FR" dirty="0" err="1"/>
              <a:t>humans</a:t>
            </a:r>
            <a:r>
              <a:rPr lang="fr-FR" dirty="0"/>
              <a:t>.</a:t>
            </a:r>
          </a:p>
          <a:p>
            <a:r>
              <a:rPr lang="fr-FR" dirty="0"/>
              <a:t>And </a:t>
            </a:r>
            <a:r>
              <a:rPr lang="fr-FR" dirty="0" err="1"/>
              <a:t>that’s</a:t>
            </a:r>
            <a:r>
              <a:rPr lang="fr-FR" dirty="0"/>
              <a:t> </a:t>
            </a:r>
            <a:r>
              <a:rPr lang="fr-FR" dirty="0" err="1"/>
              <a:t>gonna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human</a:t>
            </a:r>
            <a:r>
              <a:rPr lang="fr-FR" dirty="0"/>
              <a:t> cognitive </a:t>
            </a:r>
            <a:r>
              <a:rPr lang="fr-FR" dirty="0" err="1"/>
              <a:t>prioris</a:t>
            </a:r>
            <a:r>
              <a:rPr lang="fr-FR" dirty="0"/>
              <a:t> 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that’s</a:t>
            </a:r>
            <a:r>
              <a:rPr lang="fr-FR" dirty="0"/>
              <a:t> </a:t>
            </a:r>
            <a:r>
              <a:rPr lang="fr-FR" dirty="0" err="1"/>
              <a:t>clearly</a:t>
            </a:r>
            <a:r>
              <a:rPr lang="fr-FR" dirty="0"/>
              <a:t> </a:t>
            </a:r>
            <a:r>
              <a:rPr lang="fr-FR" dirty="0" err="1"/>
              <a:t>fixed</a:t>
            </a:r>
            <a:r>
              <a:rPr lang="fr-FR" dirty="0"/>
              <a:t>, and </a:t>
            </a:r>
            <a:r>
              <a:rPr lang="fr-FR" dirty="0" err="1"/>
              <a:t>that’s</a:t>
            </a:r>
            <a:r>
              <a:rPr lang="fr-FR" dirty="0"/>
              <a:t> </a:t>
            </a:r>
            <a:r>
              <a:rPr lang="fr-FR" dirty="0" err="1"/>
              <a:t>something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call </a:t>
            </a:r>
            <a:r>
              <a:rPr lang="fr-FR" dirty="0" err="1"/>
              <a:t>Core</a:t>
            </a:r>
            <a:r>
              <a:rPr lang="fr-FR" dirty="0"/>
              <a:t> </a:t>
            </a:r>
            <a:r>
              <a:rPr lang="fr-FR" dirty="0" err="1"/>
              <a:t>Knowledge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62EF4-2C71-4F47-8DB6-071D8A3E585B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069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The key </a:t>
            </a:r>
            <a:r>
              <a:rPr lang="fr-FR" dirty="0" err="1"/>
              <a:t>idea</a:t>
            </a:r>
            <a:r>
              <a:rPr lang="fr-FR" dirty="0"/>
              <a:t> of ARC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see</a:t>
            </a:r>
            <a:r>
              <a:rPr lang="fr-FR" dirty="0"/>
              <a:t>, in the test set in </a:t>
            </a:r>
            <a:r>
              <a:rPr lang="fr-FR" dirty="0" err="1"/>
              <a:t>particular</a:t>
            </a:r>
            <a:r>
              <a:rPr lang="fr-FR" dirty="0"/>
              <a:t>, </a:t>
            </a:r>
            <a:r>
              <a:rPr lang="fr-FR" dirty="0" err="1"/>
              <a:t>is</a:t>
            </a:r>
            <a:r>
              <a:rPr lang="fr-FR" dirty="0"/>
              <a:t> new. </a:t>
            </a:r>
            <a:r>
              <a:rPr lang="fr-FR" dirty="0" err="1"/>
              <a:t>It’s</a:t>
            </a:r>
            <a:r>
              <a:rPr lang="fr-FR" dirty="0"/>
              <a:t> only </a:t>
            </a:r>
            <a:r>
              <a:rPr lang="fr-FR" dirty="0" err="1"/>
              <a:t>going</a:t>
            </a:r>
            <a:r>
              <a:rPr lang="fr-FR" dirty="0"/>
              <a:t> to </a:t>
            </a:r>
            <a:r>
              <a:rPr lang="fr-FR" dirty="0" err="1"/>
              <a:t>share</a:t>
            </a:r>
            <a:r>
              <a:rPr lang="fr-FR" dirty="0"/>
              <a:t> abstract </a:t>
            </a:r>
            <a:r>
              <a:rPr lang="fr-FR" dirty="0" err="1"/>
              <a:t>commonalities</a:t>
            </a:r>
            <a:r>
              <a:rPr lang="fr-FR" dirty="0"/>
              <a:t> with </a:t>
            </a:r>
            <a:r>
              <a:rPr lang="fr-FR" dirty="0" err="1"/>
              <a:t>previously</a:t>
            </a:r>
            <a:r>
              <a:rPr lang="fr-FR" dirty="0"/>
              <a:t> </a:t>
            </a:r>
            <a:r>
              <a:rPr lang="fr-FR" dirty="0" err="1"/>
              <a:t>seen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.</a:t>
            </a:r>
          </a:p>
          <a:p>
            <a:r>
              <a:rPr lang="fr-FR" dirty="0"/>
              <a:t>So </a:t>
            </a:r>
            <a:r>
              <a:rPr lang="fr-FR" dirty="0" err="1"/>
              <a:t>you</a:t>
            </a:r>
            <a:r>
              <a:rPr lang="fr-FR" dirty="0"/>
              <a:t> control for </a:t>
            </a:r>
            <a:r>
              <a:rPr lang="fr-FR" dirty="0" err="1"/>
              <a:t>experience</a:t>
            </a:r>
            <a:r>
              <a:rPr lang="fr-FR" dirty="0"/>
              <a:t> 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new and </a:t>
            </a:r>
            <a:r>
              <a:rPr lang="fr-FR" dirty="0" err="1"/>
              <a:t>you’re</a:t>
            </a:r>
            <a:r>
              <a:rPr lang="fr-FR" dirty="0"/>
              <a:t> </a:t>
            </a:r>
            <a:r>
              <a:rPr lang="fr-FR" dirty="0" err="1"/>
              <a:t>doing</a:t>
            </a:r>
            <a:r>
              <a:rPr lang="fr-FR" dirty="0"/>
              <a:t> few-shot program </a:t>
            </a:r>
            <a:r>
              <a:rPr lang="fr-FR" dirty="0" err="1"/>
              <a:t>learning</a:t>
            </a:r>
            <a:r>
              <a:rPr lang="fr-FR" dirty="0"/>
              <a:t>. 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task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have to </a:t>
            </a:r>
            <a:r>
              <a:rPr lang="fr-FR" dirty="0" err="1"/>
              <a:t>learn</a:t>
            </a:r>
            <a:r>
              <a:rPr lang="fr-FR" dirty="0"/>
              <a:t> the </a:t>
            </a:r>
            <a:r>
              <a:rPr lang="fr-FR" dirty="0" err="1"/>
              <a:t>task</a:t>
            </a:r>
            <a:r>
              <a:rPr lang="fr-FR" dirty="0"/>
              <a:t> from </a:t>
            </a:r>
            <a:r>
              <a:rPr lang="fr-FR" dirty="0" err="1"/>
              <a:t>just</a:t>
            </a:r>
            <a:r>
              <a:rPr lang="fr-FR" dirty="0"/>
              <a:t> about </a:t>
            </a:r>
            <a:r>
              <a:rPr lang="fr-FR" dirty="0" err="1"/>
              <a:t>thjree</a:t>
            </a:r>
            <a:r>
              <a:rPr lang="fr-FR" dirty="0"/>
              <a:t> </a:t>
            </a:r>
            <a:r>
              <a:rPr lang="fr-FR" dirty="0" err="1"/>
              <a:t>examples</a:t>
            </a:r>
            <a:r>
              <a:rPr lang="fr-FR" dirty="0"/>
              <a:t> </a:t>
            </a:r>
            <a:r>
              <a:rPr lang="fr-FR" dirty="0" err="1"/>
              <a:t>typically</a:t>
            </a:r>
            <a:r>
              <a:rPr lang="fr-FR" dirty="0"/>
              <a:t>.</a:t>
            </a:r>
          </a:p>
          <a:p>
            <a:r>
              <a:rPr lang="fr-FR" dirty="0"/>
              <a:t>And </a:t>
            </a:r>
            <a:r>
              <a:rPr lang="fr-FR" dirty="0" err="1"/>
              <a:t>you</a:t>
            </a:r>
            <a:r>
              <a:rPr lang="fr-FR" dirty="0"/>
              <a:t> control for </a:t>
            </a:r>
            <a:r>
              <a:rPr lang="fr-FR" dirty="0" err="1"/>
              <a:t>priors</a:t>
            </a:r>
            <a:r>
              <a:rPr lang="fr-FR" dirty="0"/>
              <a:t> </a:t>
            </a:r>
            <a:r>
              <a:rPr lang="fr-FR" dirty="0" err="1"/>
              <a:t>because</a:t>
            </a:r>
            <a:r>
              <a:rPr lang="fr-FR" dirty="0"/>
              <a:t> ARC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purely</a:t>
            </a:r>
            <a:r>
              <a:rPr lang="fr-FR" dirty="0"/>
              <a:t> </a:t>
            </a:r>
            <a:r>
              <a:rPr lang="fr-FR" dirty="0" err="1"/>
              <a:t>grounded</a:t>
            </a:r>
            <a:r>
              <a:rPr lang="fr-FR" dirty="0"/>
              <a:t> in </a:t>
            </a:r>
            <a:r>
              <a:rPr lang="fr-FR" dirty="0" err="1"/>
              <a:t>Core</a:t>
            </a:r>
            <a:r>
              <a:rPr lang="fr-FR" dirty="0"/>
              <a:t> </a:t>
            </a:r>
            <a:r>
              <a:rPr lang="fr-FR" dirty="0" err="1"/>
              <a:t>Knowledge</a:t>
            </a:r>
            <a:r>
              <a:rPr lang="fr-FR" dirty="0"/>
              <a:t>,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doesn’t</a:t>
            </a:r>
            <a:r>
              <a:rPr lang="fr-FR" dirty="0"/>
              <a:t> </a:t>
            </a: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anything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acquired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</a:t>
            </a:r>
            <a:r>
              <a:rPr lang="fr-FR" dirty="0" err="1"/>
              <a:t>experience</a:t>
            </a:r>
            <a:r>
              <a:rPr lang="fr-FR" dirty="0"/>
              <a:t>, like </a:t>
            </a:r>
            <a:r>
              <a:rPr lang="fr-FR" dirty="0" err="1"/>
              <a:t>language</a:t>
            </a:r>
            <a:r>
              <a:rPr lang="fr-FR" dirty="0"/>
              <a:t> for instance.</a:t>
            </a:r>
          </a:p>
          <a:p>
            <a:r>
              <a:rPr lang="fr-FR" dirty="0"/>
              <a:t>All </a:t>
            </a:r>
            <a:r>
              <a:rPr lang="fr-FR" dirty="0" err="1"/>
              <a:t>tasks</a:t>
            </a:r>
            <a:r>
              <a:rPr lang="fr-FR" dirty="0"/>
              <a:t> in ARC are </a:t>
            </a:r>
            <a:r>
              <a:rPr lang="fr-FR" dirty="0" err="1"/>
              <a:t>constructed</a:t>
            </a:r>
            <a:r>
              <a:rPr lang="fr-FR" dirty="0"/>
              <a:t> on top of four </a:t>
            </a:r>
            <a:r>
              <a:rPr lang="fr-FR" dirty="0" err="1"/>
              <a:t>Core</a:t>
            </a:r>
            <a:r>
              <a:rPr lang="fr-FR" dirty="0"/>
              <a:t> </a:t>
            </a:r>
            <a:r>
              <a:rPr lang="fr-FR" dirty="0" err="1"/>
              <a:t>Knowledge</a:t>
            </a:r>
            <a:r>
              <a:rPr lang="fr-FR" dirty="0"/>
              <a:t> </a:t>
            </a:r>
            <a:r>
              <a:rPr lang="fr-FR" dirty="0" err="1"/>
              <a:t>priors</a:t>
            </a:r>
            <a:r>
              <a:rPr lang="fr-FR" dirty="0"/>
              <a:t> : </a:t>
            </a:r>
            <a:r>
              <a:rPr lang="fr-FR" dirty="0" err="1"/>
              <a:t>objectness</a:t>
            </a:r>
            <a:r>
              <a:rPr lang="fr-FR" dirty="0"/>
              <a:t>, </a:t>
            </a:r>
            <a:r>
              <a:rPr lang="fr-FR" dirty="0" err="1"/>
              <a:t>elementary</a:t>
            </a:r>
            <a:r>
              <a:rPr lang="fr-FR" dirty="0"/>
              <a:t> </a:t>
            </a:r>
            <a:r>
              <a:rPr lang="fr-FR" dirty="0" err="1"/>
              <a:t>geometry</a:t>
            </a:r>
            <a:r>
              <a:rPr lang="fr-FR" dirty="0"/>
              <a:t> and </a:t>
            </a:r>
            <a:r>
              <a:rPr lang="fr-FR" dirty="0" err="1"/>
              <a:t>topology</a:t>
            </a:r>
            <a:r>
              <a:rPr lang="fr-FR" dirty="0"/>
              <a:t>, </a:t>
            </a:r>
            <a:r>
              <a:rPr lang="fr-FR" dirty="0" err="1"/>
              <a:t>numbers</a:t>
            </a:r>
            <a:r>
              <a:rPr lang="fr-FR" dirty="0"/>
              <a:t>, and </a:t>
            </a:r>
            <a:r>
              <a:rPr lang="fr-FR" dirty="0" err="1"/>
              <a:t>agentness</a:t>
            </a:r>
            <a:r>
              <a:rPr lang="fr-FR" dirty="0"/>
              <a:t>.</a:t>
            </a:r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ran</a:t>
            </a:r>
            <a:r>
              <a:rPr lang="fr-FR" dirty="0"/>
              <a:t> a </a:t>
            </a:r>
            <a:r>
              <a:rPr lang="fr-FR" dirty="0" err="1"/>
              <a:t>Kaggle</a:t>
            </a:r>
            <a:r>
              <a:rPr lang="fr-FR" dirty="0"/>
              <a:t> challenge on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in </a:t>
            </a:r>
            <a:r>
              <a:rPr lang="fr-FR" dirty="0" err="1"/>
              <a:t>early</a:t>
            </a:r>
            <a:r>
              <a:rPr lang="fr-FR" dirty="0"/>
              <a:t> 2020, and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produced</a:t>
            </a:r>
            <a:r>
              <a:rPr lang="fr-FR" dirty="0"/>
              <a:t>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interesting</a:t>
            </a:r>
            <a:r>
              <a:rPr lang="fr-FR" dirty="0"/>
              <a:t> solutions, all </a:t>
            </a:r>
            <a:r>
              <a:rPr lang="fr-FR" dirty="0" err="1"/>
              <a:t>based</a:t>
            </a:r>
            <a:r>
              <a:rPr lang="fr-FR" dirty="0"/>
              <a:t> on program </a:t>
            </a:r>
            <a:r>
              <a:rPr lang="fr-FR" dirty="0" err="1"/>
              <a:t>synthesis</a:t>
            </a:r>
            <a:r>
              <a:rPr lang="fr-FR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62EF4-2C71-4F47-8DB6-071D8A3E585B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8672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Core</a:t>
            </a:r>
            <a:r>
              <a:rPr lang="fr-FR" dirty="0"/>
              <a:t> </a:t>
            </a:r>
            <a:r>
              <a:rPr lang="fr-FR" dirty="0" err="1"/>
              <a:t>Knowledge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basically</a:t>
            </a:r>
            <a:r>
              <a:rPr lang="fr-FR" dirty="0"/>
              <a:t> the set of </a:t>
            </a:r>
            <a:r>
              <a:rPr lang="fr-FR" dirty="0" err="1"/>
              <a:t>innate</a:t>
            </a:r>
            <a:r>
              <a:rPr lang="fr-FR" dirty="0"/>
              <a:t> cognitive </a:t>
            </a:r>
            <a:r>
              <a:rPr lang="fr-FR" dirty="0" err="1"/>
              <a:t>priors</a:t>
            </a:r>
            <a:r>
              <a:rPr lang="fr-FR" dirty="0"/>
              <a:t> </a:t>
            </a:r>
            <a:r>
              <a:rPr lang="fr-FR" dirty="0" err="1"/>
              <a:t>possessed</a:t>
            </a:r>
            <a:r>
              <a:rPr lang="fr-FR" dirty="0"/>
              <a:t> by </a:t>
            </a:r>
            <a:r>
              <a:rPr lang="fr-FR" dirty="0" err="1"/>
              <a:t>humans</a:t>
            </a:r>
            <a:r>
              <a:rPr lang="fr-FR" dirty="0"/>
              <a:t>, </a:t>
            </a:r>
            <a:r>
              <a:rPr lang="fr-FR" dirty="0" err="1"/>
              <a:t>which</a:t>
            </a:r>
            <a:r>
              <a:rPr lang="fr-FR" dirty="0"/>
              <a:t> guide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ability</a:t>
            </a:r>
            <a:r>
              <a:rPr lang="fr-FR" dirty="0"/>
              <a:t> to </a:t>
            </a:r>
            <a:r>
              <a:rPr lang="fr-FR" dirty="0" err="1"/>
              <a:t>learn</a:t>
            </a:r>
            <a:r>
              <a:rPr lang="fr-FR" dirty="0"/>
              <a:t> </a:t>
            </a:r>
            <a:r>
              <a:rPr lang="fr-FR" dirty="0" err="1"/>
              <a:t>throughout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lives</a:t>
            </a:r>
            <a:r>
              <a:rPr lang="fr-FR" dirty="0"/>
              <a:t>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form</a:t>
            </a:r>
            <a:r>
              <a:rPr lang="fr-FR" dirty="0"/>
              <a:t> the </a:t>
            </a:r>
            <a:r>
              <a:rPr lang="fr-FR" dirty="0" err="1"/>
              <a:t>atomic</a:t>
            </a:r>
            <a:r>
              <a:rPr lang="fr-FR" dirty="0"/>
              <a:t> building blocks of </a:t>
            </a:r>
            <a:r>
              <a:rPr lang="fr-FR" dirty="0" err="1"/>
              <a:t>thinking</a:t>
            </a:r>
            <a:r>
              <a:rPr lang="fr-FR" dirty="0"/>
              <a:t>.</a:t>
            </a:r>
          </a:p>
          <a:p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done</a:t>
            </a:r>
            <a:r>
              <a:rPr lang="fr-FR" dirty="0"/>
              <a:t> </a:t>
            </a:r>
            <a:r>
              <a:rPr lang="fr-FR" dirty="0" err="1"/>
              <a:t>primarily</a:t>
            </a:r>
            <a:r>
              <a:rPr lang="fr-FR" dirty="0"/>
              <a:t> by Elizabeth Spelke from Harvard.</a:t>
            </a:r>
          </a:p>
          <a:p>
            <a:r>
              <a:rPr lang="fr-FR" dirty="0" err="1"/>
              <a:t>She</a:t>
            </a:r>
            <a:r>
              <a:rPr lang="fr-FR" dirty="0"/>
              <a:t> </a:t>
            </a:r>
            <a:r>
              <a:rPr lang="fr-FR" dirty="0" err="1"/>
              <a:t>identified</a:t>
            </a:r>
            <a:r>
              <a:rPr lang="fr-FR" dirty="0"/>
              <a:t> six </a:t>
            </a:r>
            <a:r>
              <a:rPr lang="fr-FR" dirty="0" err="1"/>
              <a:t>different</a:t>
            </a:r>
            <a:r>
              <a:rPr lang="fr-FR" dirty="0"/>
              <a:t> Code </a:t>
            </a:r>
            <a:r>
              <a:rPr lang="fr-FR" dirty="0" err="1"/>
              <a:t>Knowledge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:</a:t>
            </a:r>
          </a:p>
          <a:p>
            <a:pPr marL="171450" indent="-171450">
              <a:buFontTx/>
              <a:buChar char="-"/>
            </a:pPr>
            <a:r>
              <a:rPr lang="fr-FR" dirty="0" err="1"/>
              <a:t>Objectness</a:t>
            </a:r>
            <a:r>
              <a:rPr lang="fr-FR" dirty="0"/>
              <a:t> and </a:t>
            </a:r>
            <a:r>
              <a:rPr lang="fr-FR" dirty="0" err="1"/>
              <a:t>elementary</a:t>
            </a:r>
            <a:r>
              <a:rPr lang="fr-FR" dirty="0"/>
              <a:t> </a:t>
            </a:r>
            <a:r>
              <a:rPr lang="fr-FR" dirty="0" err="1"/>
              <a:t>physics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Agentness</a:t>
            </a:r>
            <a:r>
              <a:rPr lang="fr-FR" dirty="0"/>
              <a:t> and goal </a:t>
            </a:r>
            <a:r>
              <a:rPr lang="fr-FR" dirty="0" err="1"/>
              <a:t>directness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Elementary </a:t>
            </a:r>
            <a:r>
              <a:rPr lang="fr-FR" dirty="0" err="1"/>
              <a:t>geometry</a:t>
            </a:r>
            <a:r>
              <a:rPr lang="fr-FR" dirty="0"/>
              <a:t> and </a:t>
            </a:r>
            <a:r>
              <a:rPr lang="fr-FR" dirty="0" err="1"/>
              <a:t>topology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Numbers</a:t>
            </a:r>
          </a:p>
          <a:p>
            <a:pPr marL="171450" indent="-171450">
              <a:buFontTx/>
              <a:buChar char="-"/>
            </a:pPr>
            <a:r>
              <a:rPr lang="fr-FR" dirty="0"/>
              <a:t>Places</a:t>
            </a:r>
          </a:p>
          <a:p>
            <a:pPr marL="171450" indent="-171450">
              <a:buFontTx/>
              <a:buChar char="-"/>
            </a:pPr>
            <a:r>
              <a:rPr lang="fr-FR" dirty="0"/>
              <a:t>Social </a:t>
            </a:r>
            <a:r>
              <a:rPr lang="fr-FR" dirty="0" err="1"/>
              <a:t>partners</a:t>
            </a:r>
            <a:endParaRPr lang="fr-FR" dirty="0"/>
          </a:p>
          <a:p>
            <a:pPr marL="0" indent="0">
              <a:buFontTx/>
              <a:buNone/>
            </a:pPr>
            <a:r>
              <a:rPr lang="fr-FR" dirty="0" err="1"/>
              <a:t>Core</a:t>
            </a:r>
            <a:r>
              <a:rPr lang="fr-FR" dirty="0"/>
              <a:t> </a:t>
            </a:r>
            <a:r>
              <a:rPr lang="fr-FR" dirty="0" err="1"/>
              <a:t>Knowledge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are </a:t>
            </a:r>
            <a:r>
              <a:rPr lang="fr-FR" dirty="0" err="1"/>
              <a:t>innate</a:t>
            </a:r>
            <a:r>
              <a:rPr lang="fr-FR" dirty="0"/>
              <a:t>, or at least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emerge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early</a:t>
            </a:r>
            <a:r>
              <a:rPr lang="fr-FR" dirty="0"/>
              <a:t>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basically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 for all </a:t>
            </a:r>
            <a:r>
              <a:rPr lang="fr-FR" dirty="0" err="1"/>
              <a:t>intents</a:t>
            </a:r>
            <a:r>
              <a:rPr lang="fr-FR" dirty="0"/>
              <a:t> and </a:t>
            </a:r>
            <a:r>
              <a:rPr lang="fr-FR" dirty="0" err="1"/>
              <a:t>purposes</a:t>
            </a:r>
            <a:r>
              <a:rPr lang="fr-FR" dirty="0"/>
              <a:t>. </a:t>
            </a:r>
          </a:p>
          <a:p>
            <a:pPr marL="0" indent="0">
              <a:buFontTx/>
              <a:buNone/>
            </a:pPr>
            <a:r>
              <a:rPr lang="fr-FR" dirty="0" err="1"/>
              <a:t>They’re</a:t>
            </a:r>
            <a:r>
              <a:rPr lang="fr-FR" dirty="0"/>
              <a:t> </a:t>
            </a:r>
            <a:r>
              <a:rPr lang="fr-FR" dirty="0" err="1"/>
              <a:t>ancient</a:t>
            </a:r>
            <a:r>
              <a:rPr lang="fr-FR" dirty="0"/>
              <a:t>,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in non </a:t>
            </a:r>
            <a:r>
              <a:rPr lang="fr-FR" dirty="0" err="1"/>
              <a:t>human</a:t>
            </a:r>
            <a:r>
              <a:rPr lang="fr-FR" dirty="0"/>
              <a:t> primates and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of </a:t>
            </a:r>
            <a:r>
              <a:rPr lang="fr-FR" dirty="0" err="1"/>
              <a:t>them</a:t>
            </a:r>
            <a:r>
              <a:rPr lang="fr-FR" dirty="0"/>
              <a:t> in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animals</a:t>
            </a:r>
            <a:r>
              <a:rPr lang="fr-FR" dirty="0"/>
              <a:t>, like </a:t>
            </a:r>
            <a:r>
              <a:rPr lang="fr-FR" dirty="0" err="1"/>
              <a:t>birds</a:t>
            </a:r>
            <a:r>
              <a:rPr lang="fr-FR" dirty="0"/>
              <a:t> for instance.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62EF4-2C71-4F47-8DB6-071D8A3E585B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3493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By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have a </a:t>
            </a:r>
            <a:r>
              <a:rPr lang="fr-FR" dirty="0" err="1"/>
              <a:t>pretty</a:t>
            </a:r>
            <a:r>
              <a:rPr lang="fr-FR" dirty="0"/>
              <a:t> good </a:t>
            </a:r>
            <a:r>
              <a:rPr lang="fr-FR" dirty="0" err="1"/>
              <a:t>idea</a:t>
            </a:r>
            <a:r>
              <a:rPr lang="fr-FR" dirty="0"/>
              <a:t> </a:t>
            </a:r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focus on </a:t>
            </a:r>
            <a:r>
              <a:rPr lang="fr-FR" dirty="0" err="1"/>
              <a:t>achieving</a:t>
            </a:r>
            <a:r>
              <a:rPr lang="fr-FR" dirty="0"/>
              <a:t> </a:t>
            </a:r>
            <a:r>
              <a:rPr lang="fr-FR" dirty="0" err="1"/>
              <a:t>broad</a:t>
            </a:r>
            <a:r>
              <a:rPr lang="fr-FR" dirty="0"/>
              <a:t> </a:t>
            </a:r>
            <a:r>
              <a:rPr lang="fr-FR" dirty="0" err="1"/>
              <a:t>generalizable</a:t>
            </a:r>
            <a:r>
              <a:rPr lang="fr-FR" dirty="0"/>
              <a:t> cognitive </a:t>
            </a:r>
            <a:r>
              <a:rPr lang="fr-FR" dirty="0" err="1"/>
              <a:t>abilities</a:t>
            </a:r>
            <a:r>
              <a:rPr lang="fr-FR" dirty="0"/>
              <a:t> </a:t>
            </a:r>
            <a:r>
              <a:rPr lang="fr-FR" dirty="0" err="1"/>
              <a:t>rather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skill</a:t>
            </a:r>
            <a:r>
              <a:rPr lang="fr-FR" dirty="0"/>
              <a:t>, and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brings</a:t>
            </a:r>
            <a:r>
              <a:rPr lang="fr-FR" dirty="0"/>
              <a:t> us to the </a:t>
            </a:r>
            <a:r>
              <a:rPr lang="fr-FR" dirty="0" err="1"/>
              <a:t>problem</a:t>
            </a:r>
            <a:r>
              <a:rPr lang="fr-FR" dirty="0"/>
              <a:t> of abstraction.</a:t>
            </a:r>
          </a:p>
          <a:p>
            <a:r>
              <a:rPr lang="fr-FR" dirty="0"/>
              <a:t>Abstraction and </a:t>
            </a:r>
            <a:r>
              <a:rPr lang="fr-FR" dirty="0" err="1"/>
              <a:t>generalization</a:t>
            </a:r>
            <a:r>
              <a:rPr lang="fr-FR" dirty="0"/>
              <a:t> are </a:t>
            </a:r>
            <a:r>
              <a:rPr lang="fr-FR" dirty="0" err="1"/>
              <a:t>closely</a:t>
            </a:r>
            <a:r>
              <a:rPr lang="fr-FR" dirty="0"/>
              <a:t> </a:t>
            </a:r>
            <a:r>
              <a:rPr lang="fr-FR" dirty="0" err="1"/>
              <a:t>tied</a:t>
            </a:r>
            <a:r>
              <a:rPr lang="fr-FR" dirty="0"/>
              <a:t>, </a:t>
            </a:r>
            <a:r>
              <a:rPr lang="fr-FR" dirty="0" err="1"/>
              <a:t>because</a:t>
            </a:r>
            <a:r>
              <a:rPr lang="fr-FR" dirty="0"/>
              <a:t> abstraction </a:t>
            </a:r>
            <a:r>
              <a:rPr lang="fr-FR" dirty="0" err="1"/>
              <a:t>is</a:t>
            </a:r>
            <a:r>
              <a:rPr lang="fr-FR" dirty="0"/>
              <a:t> the engine </a:t>
            </a:r>
            <a:r>
              <a:rPr lang="fr-FR" dirty="0" err="1"/>
              <a:t>through</a:t>
            </a:r>
            <a:r>
              <a:rPr lang="fr-FR" dirty="0"/>
              <a:t> wichi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produce</a:t>
            </a:r>
            <a:r>
              <a:rPr lang="fr-FR" dirty="0"/>
              <a:t> </a:t>
            </a:r>
            <a:r>
              <a:rPr lang="fr-FR" dirty="0" err="1"/>
              <a:t>generalization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62EF4-2C71-4F47-8DB6-071D8A3E585B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6305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 </a:t>
            </a:r>
            <a:r>
              <a:rPr lang="fr-FR" dirty="0" err="1"/>
              <a:t>interesting</a:t>
            </a:r>
            <a:r>
              <a:rPr lang="fr-FR" dirty="0"/>
              <a:t> observation about the </a:t>
            </a:r>
            <a:r>
              <a:rPr lang="fr-FR" dirty="0" err="1"/>
              <a:t>universe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applies</a:t>
            </a:r>
            <a:r>
              <a:rPr lang="fr-FR" dirty="0"/>
              <a:t> to </a:t>
            </a:r>
            <a:r>
              <a:rPr lang="fr-FR" dirty="0" err="1"/>
              <a:t>pretty</a:t>
            </a:r>
            <a:r>
              <a:rPr lang="fr-FR" dirty="0"/>
              <a:t> </a:t>
            </a:r>
            <a:r>
              <a:rPr lang="fr-FR" dirty="0" err="1"/>
              <a:t>much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think</a:t>
            </a:r>
            <a:r>
              <a:rPr lang="fr-FR" dirty="0"/>
              <a:t> of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made of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things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are all </a:t>
            </a:r>
            <a:r>
              <a:rPr lang="fr-FR" dirty="0" err="1"/>
              <a:t>similar</a:t>
            </a:r>
            <a:r>
              <a:rPr lang="fr-FR" dirty="0"/>
              <a:t>, all </a:t>
            </a:r>
            <a:r>
              <a:rPr lang="fr-FR" dirty="0" err="1"/>
              <a:t>analogous</a:t>
            </a:r>
            <a:r>
              <a:rPr lang="fr-FR" dirty="0"/>
              <a:t> to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. So </a:t>
            </a:r>
            <a:r>
              <a:rPr lang="fr-FR" dirty="0" err="1"/>
              <a:t>we</a:t>
            </a:r>
            <a:r>
              <a:rPr lang="fr-FR" dirty="0"/>
              <a:t> are </a:t>
            </a:r>
            <a:r>
              <a:rPr lang="fr-FR" dirty="0" err="1"/>
              <a:t>surrounded</a:t>
            </a:r>
            <a:r>
              <a:rPr lang="fr-FR" dirty="0"/>
              <a:t> by </a:t>
            </a:r>
            <a:r>
              <a:rPr lang="fr-FR" dirty="0" err="1"/>
              <a:t>isomorphisms</a:t>
            </a:r>
            <a:r>
              <a:rPr lang="fr-FR" dirty="0"/>
              <a:t> and I call </a:t>
            </a:r>
            <a:r>
              <a:rPr lang="fr-FR" dirty="0" err="1"/>
              <a:t>this</a:t>
            </a:r>
            <a:r>
              <a:rPr lang="fr-FR" dirty="0"/>
              <a:t> the </a:t>
            </a:r>
            <a:r>
              <a:rPr lang="fr-FR" dirty="0" err="1"/>
              <a:t>kaleidoscope</a:t>
            </a:r>
            <a:r>
              <a:rPr lang="fr-FR" dirty="0"/>
              <a:t> </a:t>
            </a:r>
            <a:r>
              <a:rPr lang="fr-FR" dirty="0" err="1"/>
              <a:t>hypothesis</a:t>
            </a:r>
            <a:r>
              <a:rPr lang="fr-FR" dirty="0"/>
              <a:t>.</a:t>
            </a:r>
          </a:p>
          <a:p>
            <a:r>
              <a:rPr lang="fr-FR" dirty="0" err="1"/>
              <a:t>Generalization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ability</a:t>
            </a:r>
            <a:r>
              <a:rPr lang="fr-FR" dirty="0"/>
              <a:t> to mine the </a:t>
            </a:r>
            <a:r>
              <a:rPr lang="fr-FR" dirty="0" err="1"/>
              <a:t>experience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have to </a:t>
            </a:r>
            <a:r>
              <a:rPr lang="fr-FR" dirty="0" err="1"/>
              <a:t>identify</a:t>
            </a:r>
            <a:r>
              <a:rPr lang="fr-FR" dirty="0"/>
              <a:t> the bits </a:t>
            </a:r>
            <a:r>
              <a:rPr lang="fr-FR" dirty="0" err="1"/>
              <a:t>that</a:t>
            </a:r>
            <a:r>
              <a:rPr lang="fr-FR" dirty="0"/>
              <a:t> are </a:t>
            </a:r>
            <a:r>
              <a:rPr lang="fr-FR" dirty="0" err="1"/>
              <a:t>reusable</a:t>
            </a:r>
            <a:r>
              <a:rPr lang="fr-FR" dirty="0"/>
              <a:t>.</a:t>
            </a:r>
          </a:p>
          <a:p>
            <a:r>
              <a:rPr lang="fr-FR" dirty="0"/>
              <a:t>You </a:t>
            </a:r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these</a:t>
            </a:r>
            <a:r>
              <a:rPr lang="fr-FR" dirty="0"/>
              <a:t> bits and </a:t>
            </a:r>
            <a:r>
              <a:rPr lang="fr-FR" dirty="0" err="1"/>
              <a:t>you</a:t>
            </a:r>
            <a:r>
              <a:rPr lang="fr-FR" dirty="0"/>
              <a:t> call </a:t>
            </a:r>
            <a:r>
              <a:rPr lang="fr-FR" dirty="0" err="1"/>
              <a:t>them</a:t>
            </a:r>
            <a:r>
              <a:rPr lang="fr-FR" dirty="0"/>
              <a:t> abstractions, and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take</a:t>
            </a:r>
            <a:r>
              <a:rPr lang="fr-FR" dirty="0"/>
              <a:t> the </a:t>
            </a:r>
            <a:r>
              <a:rPr lang="fr-FR" dirty="0" err="1"/>
              <a:t>form</a:t>
            </a:r>
            <a:r>
              <a:rPr lang="fr-FR" dirty="0"/>
              <a:t> of programs and représentations, and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reuse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to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sense</a:t>
            </a:r>
            <a:r>
              <a:rPr lang="fr-FR" dirty="0"/>
              <a:t> of </a:t>
            </a:r>
            <a:r>
              <a:rPr lang="fr-FR" dirty="0" err="1"/>
              <a:t>novel</a:t>
            </a:r>
            <a:r>
              <a:rPr lang="fr-FR" dirty="0"/>
              <a:t> situations.</a:t>
            </a:r>
          </a:p>
          <a:p>
            <a:r>
              <a:rPr lang="fr-FR" dirty="0"/>
              <a:t>So how do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identify</a:t>
            </a:r>
            <a:r>
              <a:rPr lang="fr-FR" dirty="0"/>
              <a:t> </a:t>
            </a:r>
            <a:r>
              <a:rPr lang="fr-FR" dirty="0" err="1"/>
              <a:t>reusable</a:t>
            </a:r>
            <a:r>
              <a:rPr lang="fr-FR" dirty="0"/>
              <a:t> kernels of structure ?</a:t>
            </a:r>
          </a:p>
          <a:p>
            <a:r>
              <a:rPr lang="fr-FR" dirty="0"/>
              <a:t>Simply by </a:t>
            </a:r>
            <a:r>
              <a:rPr lang="fr-FR" dirty="0" err="1"/>
              <a:t>noticing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things</a:t>
            </a:r>
            <a:r>
              <a:rPr lang="fr-FR" dirty="0"/>
              <a:t> are </a:t>
            </a:r>
            <a:r>
              <a:rPr lang="fr-FR" dirty="0" err="1"/>
              <a:t>similar</a:t>
            </a:r>
            <a:r>
              <a:rPr lang="fr-FR" dirty="0"/>
              <a:t>, by </a:t>
            </a:r>
            <a:r>
              <a:rPr lang="fr-FR" dirty="0" err="1"/>
              <a:t>noticing</a:t>
            </a:r>
            <a:r>
              <a:rPr lang="fr-FR" dirty="0"/>
              <a:t> analogies.</a:t>
            </a:r>
          </a:p>
          <a:p>
            <a:r>
              <a:rPr lang="fr-FR" dirty="0" err="1"/>
              <a:t>Because</a:t>
            </a:r>
            <a:r>
              <a:rPr lang="fr-FR" dirty="0"/>
              <a:t> if </a:t>
            </a:r>
            <a:r>
              <a:rPr lang="fr-FR" dirty="0" err="1"/>
              <a:t>something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repeated</a:t>
            </a:r>
            <a:r>
              <a:rPr lang="fr-FR" dirty="0"/>
              <a:t> </a:t>
            </a:r>
            <a:r>
              <a:rPr lang="fr-FR" dirty="0" err="1"/>
              <a:t>twice</a:t>
            </a:r>
            <a:r>
              <a:rPr lang="fr-FR" dirty="0"/>
              <a:t>,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both</a:t>
            </a:r>
            <a:r>
              <a:rPr lang="fr-FR" dirty="0"/>
              <a:t> instances of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thing</a:t>
            </a:r>
            <a:r>
              <a:rPr lang="fr-FR" dirty="0"/>
              <a:t> must have a single </a:t>
            </a:r>
            <a:r>
              <a:rPr lang="fr-FR" dirty="0" err="1"/>
              <a:t>origin</a:t>
            </a:r>
            <a:r>
              <a:rPr lang="fr-FR" dirty="0"/>
              <a:t>, like in a </a:t>
            </a:r>
            <a:r>
              <a:rPr lang="fr-FR" dirty="0" err="1"/>
              <a:t>kaleidoscope</a:t>
            </a:r>
            <a:r>
              <a:rPr lang="fr-FR" dirty="0"/>
              <a:t>.</a:t>
            </a:r>
          </a:p>
          <a:p>
            <a:r>
              <a:rPr lang="fr-FR" dirty="0"/>
              <a:t>So intelligence,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say</a:t>
            </a:r>
            <a:r>
              <a:rPr lang="fr-FR" dirty="0"/>
              <a:t> </a:t>
            </a:r>
            <a:r>
              <a:rPr lang="fr-FR" dirty="0" err="1"/>
              <a:t>generalization</a:t>
            </a:r>
            <a:r>
              <a:rPr lang="fr-FR" dirty="0"/>
              <a:t> power,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literally</a:t>
            </a:r>
            <a:r>
              <a:rPr lang="fr-FR" dirty="0"/>
              <a:t> </a:t>
            </a:r>
            <a:r>
              <a:rPr lang="fr-FR" dirty="0" err="1"/>
              <a:t>sensitivity</a:t>
            </a:r>
            <a:r>
              <a:rPr lang="fr-FR" dirty="0"/>
              <a:t> to abstract analogies, and </a:t>
            </a:r>
            <a:r>
              <a:rPr lang="fr-FR" dirty="0" err="1"/>
              <a:t>that’s</a:t>
            </a:r>
            <a:r>
              <a:rPr lang="fr-FR" dirty="0"/>
              <a:t> in </a:t>
            </a:r>
            <a:r>
              <a:rPr lang="fr-FR" dirty="0" err="1"/>
              <a:t>fact</a:t>
            </a:r>
            <a:r>
              <a:rPr lang="fr-FR" dirty="0"/>
              <a:t> all </a:t>
            </a:r>
            <a:r>
              <a:rPr lang="fr-FR" dirty="0" err="1"/>
              <a:t>there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it</a:t>
            </a:r>
            <a:r>
              <a:rPr lang="fr-FR" dirty="0"/>
              <a:t>.</a:t>
            </a:r>
          </a:p>
          <a:p>
            <a:r>
              <a:rPr lang="fr-FR" dirty="0"/>
              <a:t>Intelligence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sensitivity</a:t>
            </a:r>
            <a:r>
              <a:rPr lang="fr-FR" dirty="0"/>
              <a:t> to analogies, </a:t>
            </a:r>
            <a:r>
              <a:rPr lang="fr-FR" dirty="0" err="1"/>
              <a:t>so</a:t>
            </a:r>
            <a:r>
              <a:rPr lang="fr-FR" dirty="0"/>
              <a:t> if </a:t>
            </a:r>
            <a:r>
              <a:rPr lang="fr-FR" dirty="0" err="1"/>
              <a:t>you</a:t>
            </a:r>
            <a:r>
              <a:rPr lang="fr-FR" dirty="0"/>
              <a:t> have </a:t>
            </a:r>
            <a:r>
              <a:rPr lang="fr-FR" dirty="0" err="1"/>
              <a:t>very</a:t>
            </a:r>
            <a:r>
              <a:rPr lang="fr-FR" dirty="0"/>
              <a:t> high </a:t>
            </a:r>
            <a:r>
              <a:rPr lang="fr-FR" dirty="0" err="1"/>
              <a:t>sensitivity</a:t>
            </a:r>
            <a:r>
              <a:rPr lang="fr-FR" dirty="0"/>
              <a:t> to analogies,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powerful</a:t>
            </a:r>
            <a:r>
              <a:rPr lang="fr-FR" dirty="0"/>
              <a:t> abstractions from </a:t>
            </a:r>
            <a:r>
              <a:rPr lang="fr-FR" dirty="0" err="1"/>
              <a:t>little</a:t>
            </a:r>
            <a:r>
              <a:rPr lang="fr-FR" dirty="0"/>
              <a:t> </a:t>
            </a:r>
            <a:r>
              <a:rPr lang="fr-FR" dirty="0" err="1"/>
              <a:t>experience</a:t>
            </a:r>
            <a:r>
              <a:rPr lang="fr-FR" dirty="0"/>
              <a:t>, and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able to use </a:t>
            </a:r>
            <a:r>
              <a:rPr lang="fr-FR" dirty="0" err="1"/>
              <a:t>these</a:t>
            </a:r>
            <a:r>
              <a:rPr lang="fr-FR" dirty="0"/>
              <a:t> abstractions to </a:t>
            </a:r>
            <a:r>
              <a:rPr lang="fr-FR" dirty="0" err="1"/>
              <a:t>operate</a:t>
            </a:r>
            <a:r>
              <a:rPr lang="fr-FR" dirty="0"/>
              <a:t> in a </a:t>
            </a:r>
            <a:r>
              <a:rPr lang="fr-FR" dirty="0" err="1"/>
              <a:t>maximally</a:t>
            </a:r>
            <a:r>
              <a:rPr lang="fr-FR" dirty="0"/>
              <a:t> large area of future </a:t>
            </a:r>
            <a:r>
              <a:rPr lang="fr-FR" dirty="0" err="1"/>
              <a:t>experience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.</a:t>
            </a:r>
          </a:p>
          <a:p>
            <a:r>
              <a:rPr lang="fr-FR" dirty="0"/>
              <a:t>You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maximally</a:t>
            </a:r>
            <a:r>
              <a:rPr lang="fr-FR" dirty="0"/>
              <a:t> efficient in </a:t>
            </a:r>
            <a:r>
              <a:rPr lang="fr-FR" dirty="0" err="1"/>
              <a:t>converting</a:t>
            </a:r>
            <a:r>
              <a:rPr lang="fr-FR" dirty="0"/>
              <a:t> </a:t>
            </a:r>
            <a:r>
              <a:rPr lang="fr-FR" dirty="0" err="1"/>
              <a:t>past</a:t>
            </a:r>
            <a:r>
              <a:rPr lang="fr-FR" dirty="0"/>
              <a:t> </a:t>
            </a:r>
            <a:r>
              <a:rPr lang="fr-FR" dirty="0" err="1"/>
              <a:t>experience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the </a:t>
            </a:r>
            <a:r>
              <a:rPr lang="fr-FR" dirty="0" err="1"/>
              <a:t>ability</a:t>
            </a:r>
            <a:r>
              <a:rPr lang="fr-FR" dirty="0"/>
              <a:t> to </a:t>
            </a:r>
            <a:r>
              <a:rPr lang="fr-FR" dirty="0" err="1"/>
              <a:t>handle</a:t>
            </a:r>
            <a:r>
              <a:rPr lang="fr-FR" dirty="0"/>
              <a:t> future </a:t>
            </a:r>
            <a:r>
              <a:rPr lang="fr-FR" dirty="0" err="1"/>
              <a:t>novelty</a:t>
            </a:r>
            <a:r>
              <a:rPr lang="fr-FR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62EF4-2C71-4F47-8DB6-071D8A3E585B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83697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 </a:t>
            </a:r>
            <a:r>
              <a:rPr lang="fr-FR" dirty="0" err="1"/>
              <a:t>said</a:t>
            </a:r>
            <a:r>
              <a:rPr lang="fr-FR" dirty="0"/>
              <a:t> </a:t>
            </a:r>
            <a:r>
              <a:rPr lang="fr-FR" dirty="0" err="1"/>
              <a:t>these</a:t>
            </a:r>
            <a:r>
              <a:rPr lang="fr-FR" dirty="0"/>
              <a:t> abstractions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take</a:t>
            </a:r>
            <a:r>
              <a:rPr lang="fr-FR" dirty="0"/>
              <a:t> the </a:t>
            </a:r>
            <a:r>
              <a:rPr lang="fr-FR" dirty="0" err="1"/>
              <a:t>form</a:t>
            </a:r>
            <a:r>
              <a:rPr lang="fr-FR" dirty="0"/>
              <a:t> of a </a:t>
            </a:r>
            <a:r>
              <a:rPr lang="fr-FR" dirty="0" err="1"/>
              <a:t>representation</a:t>
            </a:r>
            <a:r>
              <a:rPr lang="fr-FR" dirty="0"/>
              <a:t> or a program, and </a:t>
            </a:r>
            <a:r>
              <a:rPr lang="fr-FR" dirty="0" err="1"/>
              <a:t>that’s</a:t>
            </a:r>
            <a:r>
              <a:rPr lang="fr-FR" dirty="0"/>
              <a:t> a </a:t>
            </a:r>
            <a:r>
              <a:rPr lang="fr-FR" dirty="0" err="1"/>
              <a:t>reference</a:t>
            </a:r>
            <a:r>
              <a:rPr lang="fr-FR" dirty="0"/>
              <a:t> to the </a:t>
            </a:r>
            <a:r>
              <a:rPr lang="fr-FR" dirty="0" err="1"/>
              <a:t>two</a:t>
            </a:r>
            <a:r>
              <a:rPr lang="fr-FR" dirty="0"/>
              <a:t> key </a:t>
            </a:r>
            <a:r>
              <a:rPr lang="fr-FR" dirty="0" err="1"/>
              <a:t>categories</a:t>
            </a:r>
            <a:r>
              <a:rPr lang="fr-FR" dirty="0"/>
              <a:t> of abstraction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we’re</a:t>
            </a:r>
            <a:r>
              <a:rPr lang="fr-FR" dirty="0"/>
              <a:t> </a:t>
            </a:r>
            <a:r>
              <a:rPr lang="fr-FR" dirty="0" err="1"/>
              <a:t>interested</a:t>
            </a:r>
            <a:r>
              <a:rPr lang="fr-FR" dirty="0"/>
              <a:t> in </a:t>
            </a:r>
            <a:r>
              <a:rPr lang="fr-FR" dirty="0" err="1"/>
              <a:t>this</a:t>
            </a:r>
            <a:r>
              <a:rPr lang="fr-FR" dirty="0"/>
              <a:t> talk : value-</a:t>
            </a:r>
            <a:r>
              <a:rPr lang="fr-FR" dirty="0" err="1"/>
              <a:t>centric</a:t>
            </a:r>
            <a:r>
              <a:rPr lang="fr-FR" dirty="0"/>
              <a:t> abstraction and program-</a:t>
            </a:r>
            <a:r>
              <a:rPr lang="fr-FR" dirty="0" err="1"/>
              <a:t>centric</a:t>
            </a:r>
            <a:r>
              <a:rPr lang="fr-FR" dirty="0"/>
              <a:t> abstraction.</a:t>
            </a:r>
          </a:p>
          <a:p>
            <a:r>
              <a:rPr lang="fr-FR" dirty="0" err="1"/>
              <a:t>They’re</a:t>
            </a:r>
            <a:r>
              <a:rPr lang="fr-FR" dirty="0"/>
              <a:t> </a:t>
            </a:r>
            <a:r>
              <a:rPr lang="fr-FR" dirty="0" err="1"/>
              <a:t>pretty</a:t>
            </a:r>
            <a:r>
              <a:rPr lang="fr-FR" dirty="0"/>
              <a:t> </a:t>
            </a:r>
            <a:r>
              <a:rPr lang="fr-FR" dirty="0" err="1"/>
              <a:t>similar</a:t>
            </a:r>
            <a:r>
              <a:rPr lang="fr-FR" dirty="0"/>
              <a:t> to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: </a:t>
            </a:r>
            <a:r>
              <a:rPr lang="fr-FR" dirty="0" err="1"/>
              <a:t>both</a:t>
            </a:r>
            <a:r>
              <a:rPr lang="fr-FR" dirty="0"/>
              <a:t> of </a:t>
            </a:r>
            <a:r>
              <a:rPr lang="fr-FR" dirty="0" err="1"/>
              <a:t>them</a:t>
            </a:r>
            <a:r>
              <a:rPr lang="fr-FR" dirty="0"/>
              <a:t> are about </a:t>
            </a:r>
            <a:r>
              <a:rPr lang="fr-FR" dirty="0" err="1"/>
              <a:t>comparing</a:t>
            </a:r>
            <a:r>
              <a:rPr lang="fr-FR" dirty="0"/>
              <a:t> </a:t>
            </a:r>
            <a:r>
              <a:rPr lang="fr-FR" dirty="0" err="1"/>
              <a:t>things</a:t>
            </a:r>
            <a:r>
              <a:rPr lang="fr-FR" dirty="0"/>
              <a:t> and </a:t>
            </a:r>
            <a:r>
              <a:rPr lang="fr-FR" dirty="0" err="1"/>
              <a:t>merging</a:t>
            </a:r>
            <a:r>
              <a:rPr lang="fr-FR" dirty="0"/>
              <a:t> </a:t>
            </a:r>
            <a:r>
              <a:rPr lang="fr-FR" dirty="0" err="1"/>
              <a:t>individual</a:t>
            </a:r>
            <a:r>
              <a:rPr lang="fr-FR" dirty="0"/>
              <a:t> instances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common</a:t>
            </a:r>
            <a:r>
              <a:rPr lang="fr-FR" dirty="0"/>
              <a:t> abstractions by </a:t>
            </a:r>
            <a:r>
              <a:rPr lang="fr-FR" dirty="0" err="1"/>
              <a:t>eliminating</a:t>
            </a:r>
            <a:r>
              <a:rPr lang="fr-FR" dirty="0"/>
              <a:t> certain </a:t>
            </a:r>
            <a:r>
              <a:rPr lang="fr-FR" dirty="0" err="1"/>
              <a:t>details</a:t>
            </a:r>
            <a:r>
              <a:rPr lang="fr-FR" dirty="0"/>
              <a:t> about </a:t>
            </a:r>
            <a:r>
              <a:rPr lang="fr-FR" dirty="0" err="1"/>
              <a:t>these</a:t>
            </a:r>
            <a:r>
              <a:rPr lang="fr-FR" dirty="0"/>
              <a:t> instances.</a:t>
            </a:r>
          </a:p>
          <a:p>
            <a:r>
              <a:rPr lang="fr-FR" dirty="0"/>
              <a:t>But </a:t>
            </a:r>
            <a:r>
              <a:rPr lang="fr-FR" dirty="0" err="1"/>
              <a:t>there’s</a:t>
            </a:r>
            <a:r>
              <a:rPr lang="fr-FR" dirty="0"/>
              <a:t> a key </a:t>
            </a:r>
            <a:r>
              <a:rPr lang="fr-FR" dirty="0" err="1"/>
              <a:t>difference</a:t>
            </a:r>
            <a:r>
              <a:rPr lang="fr-FR" dirty="0"/>
              <a:t>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one of </a:t>
            </a:r>
            <a:r>
              <a:rPr lang="fr-FR" dirty="0" err="1"/>
              <a:t>these</a:t>
            </a:r>
            <a:r>
              <a:rPr lang="fr-FR" dirty="0"/>
              <a:t> types of abstraction </a:t>
            </a:r>
            <a:r>
              <a:rPr lang="fr-FR" dirty="0" err="1"/>
              <a:t>operate</a:t>
            </a:r>
            <a:r>
              <a:rPr lang="fr-FR" dirty="0"/>
              <a:t> over a </a:t>
            </a:r>
            <a:r>
              <a:rPr lang="fr-FR" dirty="0" err="1"/>
              <a:t>continuous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and the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operates</a:t>
            </a:r>
            <a:r>
              <a:rPr lang="fr-FR" dirty="0"/>
              <a:t> over a </a:t>
            </a:r>
            <a:r>
              <a:rPr lang="fr-FR" dirty="0" err="1"/>
              <a:t>discrete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.</a:t>
            </a:r>
          </a:p>
          <a:p>
            <a:r>
              <a:rPr lang="fr-FR" dirty="0"/>
              <a:t>Value-</a:t>
            </a:r>
            <a:r>
              <a:rPr lang="fr-FR" dirty="0" err="1"/>
              <a:t>centric</a:t>
            </a:r>
            <a:r>
              <a:rPr lang="fr-FR" dirty="0"/>
              <a:t> abstraction </a:t>
            </a:r>
            <a:r>
              <a:rPr lang="fr-FR" dirty="0" err="1"/>
              <a:t>is</a:t>
            </a:r>
            <a:r>
              <a:rPr lang="fr-FR" dirty="0"/>
              <a:t> about </a:t>
            </a:r>
            <a:r>
              <a:rPr lang="fr-FR" dirty="0" err="1"/>
              <a:t>comparing</a:t>
            </a:r>
            <a:r>
              <a:rPr lang="fr-FR" dirty="0"/>
              <a:t> </a:t>
            </a:r>
            <a:r>
              <a:rPr lang="fr-FR" dirty="0" err="1"/>
              <a:t>things</a:t>
            </a:r>
            <a:r>
              <a:rPr lang="fr-FR" dirty="0"/>
              <a:t> via a </a:t>
            </a:r>
            <a:r>
              <a:rPr lang="fr-FR" dirty="0" err="1"/>
              <a:t>continuous</a:t>
            </a:r>
            <a:r>
              <a:rPr lang="fr-FR" dirty="0"/>
              <a:t> distance </a:t>
            </a:r>
            <a:r>
              <a:rPr lang="fr-FR" dirty="0" err="1"/>
              <a:t>function</a:t>
            </a:r>
            <a:r>
              <a:rPr lang="fr-FR" dirty="0"/>
              <a:t>,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involves</a:t>
            </a:r>
            <a:r>
              <a:rPr lang="fr-FR" dirty="0"/>
              <a:t> </a:t>
            </a:r>
            <a:r>
              <a:rPr lang="fr-FR" dirty="0" err="1"/>
              <a:t>comparing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instances of an </a:t>
            </a:r>
            <a:r>
              <a:rPr lang="fr-FR" dirty="0" err="1"/>
              <a:t>object</a:t>
            </a:r>
            <a:r>
              <a:rPr lang="fr-FR" dirty="0"/>
              <a:t> with a distance </a:t>
            </a:r>
            <a:r>
              <a:rPr lang="fr-FR" dirty="0" err="1"/>
              <a:t>functions</a:t>
            </a:r>
            <a:r>
              <a:rPr lang="fr-FR" dirty="0"/>
              <a:t>, or </a:t>
            </a:r>
            <a:r>
              <a:rPr lang="fr-FR" dirty="0" err="1"/>
              <a:t>expressing</a:t>
            </a:r>
            <a:r>
              <a:rPr lang="fr-FR" dirty="0"/>
              <a:t> an instance in </a:t>
            </a:r>
            <a:r>
              <a:rPr lang="fr-FR" dirty="0" err="1"/>
              <a:t>terms</a:t>
            </a:r>
            <a:r>
              <a:rPr lang="fr-FR" dirty="0"/>
              <a:t> of prototypes </a:t>
            </a:r>
            <a:r>
              <a:rPr lang="fr-FR" dirty="0" err="1"/>
              <a:t>which</a:t>
            </a:r>
            <a:r>
              <a:rPr lang="fr-FR" dirty="0"/>
              <a:t> are </a:t>
            </a:r>
            <a:r>
              <a:rPr lang="fr-FR" dirty="0" err="1"/>
              <a:t>basically</a:t>
            </a:r>
            <a:r>
              <a:rPr lang="fr-FR" dirty="0"/>
              <a:t> abstract </a:t>
            </a:r>
            <a:r>
              <a:rPr lang="fr-FR" dirty="0" err="1"/>
              <a:t>features</a:t>
            </a:r>
            <a:r>
              <a:rPr lang="fr-FR" dirty="0"/>
              <a:t>.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similar</a:t>
            </a:r>
            <a:r>
              <a:rPr lang="fr-FR" dirty="0"/>
              <a:t> to </a:t>
            </a:r>
            <a:r>
              <a:rPr lang="fr-FR" dirty="0" err="1"/>
              <a:t>human</a:t>
            </a:r>
            <a:r>
              <a:rPr lang="fr-FR" dirty="0"/>
              <a:t> perception,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similar</a:t>
            </a:r>
            <a:r>
              <a:rPr lang="fr-FR" dirty="0"/>
              <a:t> to </a:t>
            </a:r>
            <a:r>
              <a:rPr lang="fr-FR" dirty="0" err="1"/>
              <a:t>human</a:t>
            </a:r>
            <a:r>
              <a:rPr lang="fr-FR" dirty="0"/>
              <a:t> intuition, pattern recognition.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do in machine </a:t>
            </a:r>
            <a:r>
              <a:rPr lang="fr-FR" dirty="0" err="1"/>
              <a:t>learning</a:t>
            </a:r>
            <a:r>
              <a:rPr lang="fr-FR" dirty="0"/>
              <a:t>.</a:t>
            </a:r>
          </a:p>
          <a:p>
            <a:r>
              <a:rPr lang="fr-FR" dirty="0"/>
              <a:t>Program-</a:t>
            </a:r>
            <a:r>
              <a:rPr lang="fr-FR" dirty="0" err="1"/>
              <a:t>centric</a:t>
            </a:r>
            <a:r>
              <a:rPr lang="fr-FR" dirty="0"/>
              <a:t> abstraction, on the </a:t>
            </a:r>
            <a:r>
              <a:rPr lang="fr-FR" dirty="0" err="1"/>
              <a:t>other</a:t>
            </a:r>
            <a:r>
              <a:rPr lang="fr-FR" dirty="0"/>
              <a:t> hand, </a:t>
            </a:r>
            <a:r>
              <a:rPr lang="fr-FR" dirty="0" err="1"/>
              <a:t>is</a:t>
            </a:r>
            <a:r>
              <a:rPr lang="fr-FR" dirty="0"/>
              <a:t> about </a:t>
            </a:r>
            <a:r>
              <a:rPr lang="fr-FR" dirty="0" err="1"/>
              <a:t>comparing</a:t>
            </a:r>
            <a:r>
              <a:rPr lang="fr-FR" dirty="0"/>
              <a:t> </a:t>
            </a:r>
            <a:r>
              <a:rPr lang="fr-FR" dirty="0" err="1"/>
              <a:t>discrete</a:t>
            </a:r>
            <a:r>
              <a:rPr lang="fr-FR" dirty="0"/>
              <a:t> programs,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say</a:t>
            </a:r>
            <a:r>
              <a:rPr lang="fr-FR" dirty="0"/>
              <a:t> graphs, and </a:t>
            </a:r>
            <a:r>
              <a:rPr lang="fr-FR" dirty="0" err="1"/>
              <a:t>rather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computing</a:t>
            </a:r>
            <a:r>
              <a:rPr lang="fr-FR" dirty="0"/>
              <a:t> distances </a:t>
            </a:r>
            <a:r>
              <a:rPr lang="fr-FR" dirty="0" err="1"/>
              <a:t>you</a:t>
            </a:r>
            <a:r>
              <a:rPr lang="fr-FR" dirty="0"/>
              <a:t> are </a:t>
            </a:r>
            <a:r>
              <a:rPr lang="fr-FR" dirty="0" err="1"/>
              <a:t>looking</a:t>
            </a:r>
            <a:r>
              <a:rPr lang="fr-FR" dirty="0"/>
              <a:t> for </a:t>
            </a:r>
            <a:r>
              <a:rPr lang="fr-FR" dirty="0" err="1"/>
              <a:t>subgraph</a:t>
            </a:r>
            <a:r>
              <a:rPr lang="fr-FR" dirty="0"/>
              <a:t> </a:t>
            </a:r>
            <a:r>
              <a:rPr lang="fr-FR" dirty="0" err="1"/>
              <a:t>isomorphisms</a:t>
            </a:r>
            <a:r>
              <a:rPr lang="fr-FR" dirty="0"/>
              <a:t>. </a:t>
            </a:r>
            <a:r>
              <a:rPr lang="fr-FR" dirty="0" err="1"/>
              <a:t>That’s</a:t>
            </a:r>
            <a:r>
              <a:rPr lang="fr-FR" dirty="0"/>
              <a:t> </a:t>
            </a:r>
            <a:r>
              <a:rPr lang="fr-FR" dirty="0" err="1"/>
              <a:t>similar</a:t>
            </a:r>
            <a:r>
              <a:rPr lang="fr-FR" dirty="0"/>
              <a:t> to </a:t>
            </a:r>
            <a:r>
              <a:rPr lang="fr-FR" dirty="0" err="1"/>
              <a:t>human</a:t>
            </a:r>
            <a:r>
              <a:rPr lang="fr-FR" dirty="0"/>
              <a:t> </a:t>
            </a:r>
            <a:r>
              <a:rPr lang="fr-FR" dirty="0" err="1"/>
              <a:t>reasoning</a:t>
            </a:r>
            <a:r>
              <a:rPr lang="fr-FR" dirty="0"/>
              <a:t>, planning.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software </a:t>
            </a:r>
            <a:r>
              <a:rPr lang="fr-FR" dirty="0" err="1"/>
              <a:t>engineers</a:t>
            </a:r>
            <a:r>
              <a:rPr lang="fr-FR" dirty="0"/>
              <a:t> do.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62EF4-2C71-4F47-8DB6-071D8A3E585B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8675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Both</a:t>
            </a:r>
            <a:r>
              <a:rPr lang="fr-FR" dirty="0"/>
              <a:t> </a:t>
            </a:r>
            <a:r>
              <a:rPr lang="fr-FR" dirty="0" err="1"/>
              <a:t>forms</a:t>
            </a:r>
            <a:r>
              <a:rPr lang="fr-FR" dirty="0"/>
              <a:t> of abstraction are </a:t>
            </a:r>
            <a:r>
              <a:rPr lang="fr-FR" dirty="0" err="1"/>
              <a:t>driven</a:t>
            </a:r>
            <a:r>
              <a:rPr lang="fr-FR" dirty="0"/>
              <a:t> by </a:t>
            </a:r>
            <a:r>
              <a:rPr lang="fr-FR" dirty="0" err="1"/>
              <a:t>analogy</a:t>
            </a:r>
            <a:r>
              <a:rPr lang="fr-FR" dirty="0"/>
              <a:t>,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analogy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fundamental</a:t>
            </a:r>
            <a:r>
              <a:rPr lang="fr-FR" dirty="0"/>
              <a:t> engine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produces</a:t>
            </a:r>
            <a:r>
              <a:rPr lang="fr-FR" dirty="0"/>
              <a:t> abstraction.</a:t>
            </a:r>
          </a:p>
          <a:p>
            <a:r>
              <a:rPr lang="fr-FR" dirty="0"/>
              <a:t>It can </a:t>
            </a:r>
            <a:r>
              <a:rPr lang="fr-FR" dirty="0" err="1"/>
              <a:t>be</a:t>
            </a:r>
            <a:r>
              <a:rPr lang="fr-FR" dirty="0"/>
              <a:t> value </a:t>
            </a:r>
            <a:r>
              <a:rPr lang="fr-FR" dirty="0" err="1"/>
              <a:t>aalogy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compare </a:t>
            </a:r>
            <a:r>
              <a:rPr lang="fr-FR" dirty="0" err="1"/>
              <a:t>two</a:t>
            </a:r>
            <a:r>
              <a:rPr lang="fr-FR" dirty="0"/>
              <a:t> instances by value, or </a:t>
            </a:r>
            <a:r>
              <a:rPr lang="fr-FR" dirty="0" err="1"/>
              <a:t>it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program </a:t>
            </a:r>
            <a:r>
              <a:rPr lang="fr-FR" dirty="0" err="1"/>
              <a:t>analogy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compare the structure of </a:t>
            </a:r>
            <a:r>
              <a:rPr lang="fr-FR" dirty="0" err="1"/>
              <a:t>two</a:t>
            </a:r>
            <a:r>
              <a:rPr lang="fr-FR" dirty="0"/>
              <a:t> programs.</a:t>
            </a:r>
          </a:p>
          <a:p>
            <a:r>
              <a:rPr lang="fr-FR" dirty="0"/>
              <a:t>Value </a:t>
            </a:r>
            <a:r>
              <a:rPr lang="fr-FR" dirty="0" err="1"/>
              <a:t>analogy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geometrically</a:t>
            </a:r>
            <a:r>
              <a:rPr lang="fr-FR" dirty="0"/>
              <a:t> </a:t>
            </a:r>
            <a:r>
              <a:rPr lang="fr-FR" dirty="0" err="1"/>
              <a:t>grounded</a:t>
            </a:r>
            <a:r>
              <a:rPr lang="fr-FR" dirty="0"/>
              <a:t>,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compare instances via a distance </a:t>
            </a:r>
            <a:r>
              <a:rPr lang="fr-FR" dirty="0" err="1"/>
              <a:t>function</a:t>
            </a:r>
            <a:r>
              <a:rPr lang="fr-FR" dirty="0"/>
              <a:t>, and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create</a:t>
            </a:r>
            <a:r>
              <a:rPr lang="fr-FR" dirty="0"/>
              <a:t> abstractions by </a:t>
            </a:r>
            <a:r>
              <a:rPr lang="fr-FR" dirty="0" err="1"/>
              <a:t>merging</a:t>
            </a:r>
            <a:r>
              <a:rPr lang="fr-FR" dirty="0"/>
              <a:t> instances </a:t>
            </a:r>
            <a:r>
              <a:rPr lang="fr-FR" dirty="0" err="1"/>
              <a:t>that</a:t>
            </a:r>
            <a:r>
              <a:rPr lang="fr-FR" dirty="0"/>
              <a:t> are </a:t>
            </a:r>
            <a:r>
              <a:rPr lang="fr-FR" dirty="0" err="1"/>
              <a:t>similar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a prototype.</a:t>
            </a:r>
          </a:p>
          <a:p>
            <a:r>
              <a:rPr lang="fr-FR" dirty="0"/>
              <a:t>Program </a:t>
            </a:r>
            <a:r>
              <a:rPr lang="fr-FR" dirty="0" err="1"/>
              <a:t>analogy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topologically</a:t>
            </a:r>
            <a:r>
              <a:rPr lang="fr-FR" dirty="0"/>
              <a:t> </a:t>
            </a:r>
            <a:r>
              <a:rPr lang="fr-FR" dirty="0" err="1"/>
              <a:t>grounded</a:t>
            </a:r>
            <a:r>
              <a:rPr lang="fr-FR" dirty="0"/>
              <a:t>,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compare the structure of </a:t>
            </a:r>
            <a:r>
              <a:rPr lang="fr-FR" dirty="0" err="1"/>
              <a:t>two</a:t>
            </a:r>
            <a:r>
              <a:rPr lang="fr-FR" dirty="0"/>
              <a:t> graphs, and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create</a:t>
            </a:r>
            <a:r>
              <a:rPr lang="fr-FR" dirty="0"/>
              <a:t> abstractions by </a:t>
            </a:r>
            <a:r>
              <a:rPr lang="fr-FR" dirty="0" err="1"/>
              <a:t>merging</a:t>
            </a:r>
            <a:r>
              <a:rPr lang="fr-FR" dirty="0"/>
              <a:t> instances </a:t>
            </a:r>
            <a:r>
              <a:rPr lang="fr-FR" dirty="0" err="1"/>
              <a:t>that</a:t>
            </a:r>
            <a:r>
              <a:rPr lang="fr-FR" dirty="0"/>
              <a:t> are </a:t>
            </a:r>
            <a:r>
              <a:rPr lang="fr-FR" dirty="0" err="1"/>
              <a:t>isomorphic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an abstract program.</a:t>
            </a:r>
          </a:p>
          <a:p>
            <a:r>
              <a:rPr lang="fr-FR" dirty="0"/>
              <a:t>All intelligence arises from a combination of </a:t>
            </a: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forms</a:t>
            </a:r>
            <a:r>
              <a:rPr lang="fr-FR" dirty="0"/>
              <a:t> of abstraction.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62EF4-2C71-4F47-8DB6-071D8A3E585B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0730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You can </a:t>
            </a:r>
            <a:r>
              <a:rPr lang="fr-FR" dirty="0" err="1"/>
              <a:t>remember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via the left </a:t>
            </a:r>
            <a:r>
              <a:rPr lang="fr-FR" dirty="0" err="1"/>
              <a:t>brain</a:t>
            </a:r>
            <a:r>
              <a:rPr lang="fr-FR" dirty="0"/>
              <a:t> versus right </a:t>
            </a:r>
            <a:r>
              <a:rPr lang="fr-FR" dirty="0" err="1"/>
              <a:t>brain</a:t>
            </a:r>
            <a:r>
              <a:rPr lang="fr-FR" dirty="0"/>
              <a:t> </a:t>
            </a:r>
            <a:r>
              <a:rPr lang="fr-FR" dirty="0" err="1"/>
              <a:t>analogy</a:t>
            </a:r>
            <a:r>
              <a:rPr lang="fr-FR" dirty="0"/>
              <a:t> , </a:t>
            </a:r>
            <a:r>
              <a:rPr lang="fr-FR" dirty="0" err="1"/>
              <a:t>where</a:t>
            </a:r>
            <a:r>
              <a:rPr lang="fr-FR" dirty="0"/>
              <a:t> on </a:t>
            </a:r>
            <a:r>
              <a:rPr lang="fr-FR" dirty="0" err="1"/>
              <a:t>half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for perception, intuition, and the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half</a:t>
            </a:r>
            <a:r>
              <a:rPr lang="fr-FR" dirty="0"/>
              <a:t> </a:t>
            </a:r>
            <a:r>
              <a:rPr lang="fr-FR" dirty="0" err="1"/>
              <a:t>represents</a:t>
            </a:r>
            <a:r>
              <a:rPr lang="fr-FR" dirty="0"/>
              <a:t> </a:t>
            </a:r>
            <a:r>
              <a:rPr lang="fr-FR" dirty="0" err="1"/>
              <a:t>reasoning</a:t>
            </a:r>
            <a:r>
              <a:rPr lang="fr-FR" dirty="0"/>
              <a:t>, planning, </a:t>
            </a:r>
            <a:r>
              <a:rPr lang="fr-FR" dirty="0" err="1"/>
              <a:t>mathematics</a:t>
            </a:r>
            <a:r>
              <a:rPr lang="fr-FR" dirty="0"/>
              <a:t> and </a:t>
            </a:r>
            <a:r>
              <a:rPr lang="fr-FR" dirty="0" err="1"/>
              <a:t>so</a:t>
            </a:r>
            <a:r>
              <a:rPr lang="fr-FR" dirty="0"/>
              <a:t> on (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of course a </a:t>
            </a:r>
            <a:r>
              <a:rPr lang="fr-FR" dirty="0" err="1"/>
              <a:t>metaphor</a:t>
            </a:r>
            <a:r>
              <a:rPr lang="fr-FR" dirty="0"/>
              <a:t>, </a:t>
            </a:r>
            <a:r>
              <a:rPr lang="fr-FR" dirty="0" err="1"/>
              <a:t>it’s</a:t>
            </a:r>
            <a:r>
              <a:rPr lang="fr-FR" dirty="0"/>
              <a:t> not </a:t>
            </a:r>
            <a:r>
              <a:rPr lang="fr-FR" dirty="0" err="1"/>
              <a:t>actually</a:t>
            </a:r>
            <a:r>
              <a:rPr lang="fr-FR" dirty="0"/>
              <a:t> the </a:t>
            </a:r>
            <a:r>
              <a:rPr lang="fr-FR" dirty="0" err="1"/>
              <a:t>way</a:t>
            </a:r>
            <a:r>
              <a:rPr lang="fr-FR" dirty="0"/>
              <a:t> </a:t>
            </a:r>
            <a:r>
              <a:rPr lang="fr-FR" dirty="0" err="1"/>
              <a:t>lateralization</a:t>
            </a:r>
            <a:r>
              <a:rPr lang="fr-FR" dirty="0"/>
              <a:t> of cognitive 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works</a:t>
            </a:r>
            <a:r>
              <a:rPr lang="fr-FR" dirty="0"/>
              <a:t>).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62EF4-2C71-4F47-8DB6-071D8A3E585B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66275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let’s</a:t>
            </a:r>
            <a:r>
              <a:rPr lang="fr-FR" dirty="0"/>
              <a:t> talk about </a:t>
            </a:r>
            <a:r>
              <a:rPr lang="fr-FR" dirty="0" err="1"/>
              <a:t>Deep</a:t>
            </a:r>
            <a:r>
              <a:rPr lang="fr-FR" dirty="0"/>
              <a:t> Learning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62EF4-2C71-4F47-8DB6-071D8A3E585B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48397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Deep</a:t>
            </a:r>
            <a:r>
              <a:rPr lang="fr-FR" dirty="0"/>
              <a:t> Learning </a:t>
            </a:r>
            <a:r>
              <a:rPr lang="fr-FR" dirty="0" err="1"/>
              <a:t>excels</a:t>
            </a:r>
            <a:r>
              <a:rPr lang="fr-FR" dirty="0"/>
              <a:t> at the first </a:t>
            </a:r>
            <a:r>
              <a:rPr lang="fr-FR" dirty="0" err="1"/>
              <a:t>form</a:t>
            </a:r>
            <a:r>
              <a:rPr lang="fr-FR" dirty="0"/>
              <a:t> of abstraction,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makes</a:t>
            </a:r>
            <a:r>
              <a:rPr lang="fr-FR" dirty="0"/>
              <a:t> </a:t>
            </a:r>
            <a:r>
              <a:rPr lang="fr-FR" dirty="0" err="1"/>
              <a:t>sense</a:t>
            </a:r>
            <a:r>
              <a:rPr lang="fr-FR" dirty="0"/>
              <a:t> 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 are </a:t>
            </a:r>
            <a:r>
              <a:rPr lang="fr-FR" dirty="0" err="1"/>
              <a:t>continuous</a:t>
            </a:r>
            <a:r>
              <a:rPr lang="fr-FR" dirty="0"/>
              <a:t>, in </a:t>
            </a:r>
            <a:r>
              <a:rPr lang="fr-FR" dirty="0" err="1"/>
              <a:t>fact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are </a:t>
            </a:r>
            <a:r>
              <a:rPr lang="fr-FR" dirty="0" err="1"/>
              <a:t>differentiable</a:t>
            </a:r>
            <a:r>
              <a:rPr lang="fr-FR" dirty="0"/>
              <a:t> </a:t>
            </a:r>
            <a:r>
              <a:rPr lang="fr-FR" dirty="0" err="1"/>
              <a:t>parametric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.</a:t>
            </a:r>
          </a:p>
          <a:p>
            <a:r>
              <a:rPr lang="fr-FR" dirty="0"/>
              <a:t>So </a:t>
            </a:r>
            <a:r>
              <a:rPr lang="fr-FR" dirty="0" err="1"/>
              <a:t>it’s</a:t>
            </a:r>
            <a:r>
              <a:rPr lang="fr-FR" dirty="0"/>
              <a:t> intuitive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produce</a:t>
            </a:r>
            <a:r>
              <a:rPr lang="fr-FR" dirty="0"/>
              <a:t> abstractions </a:t>
            </a:r>
            <a:r>
              <a:rPr lang="fr-FR" dirty="0" err="1"/>
              <a:t>that</a:t>
            </a:r>
            <a:r>
              <a:rPr lang="fr-FR" dirty="0"/>
              <a:t> are </a:t>
            </a:r>
            <a:r>
              <a:rPr lang="fr-FR" dirty="0" err="1"/>
              <a:t>grounded</a:t>
            </a:r>
            <a:r>
              <a:rPr lang="fr-FR" dirty="0"/>
              <a:t> in </a:t>
            </a:r>
            <a:r>
              <a:rPr lang="fr-FR" dirty="0" err="1"/>
              <a:t>geometry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.</a:t>
            </a:r>
          </a:p>
          <a:p>
            <a:r>
              <a:rPr lang="fr-FR" dirty="0"/>
              <a:t>In </a:t>
            </a:r>
            <a:r>
              <a:rPr lang="fr-FR" dirty="0" err="1"/>
              <a:t>supervised</a:t>
            </a:r>
            <a:r>
              <a:rPr lang="fr-FR" dirty="0"/>
              <a:t>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,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you’re</a:t>
            </a:r>
            <a:r>
              <a:rPr lang="fr-FR" dirty="0"/>
              <a:t> </a:t>
            </a:r>
            <a:r>
              <a:rPr lang="fr-FR" dirty="0" err="1"/>
              <a:t>doing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an </a:t>
            </a:r>
            <a:r>
              <a:rPr lang="fr-FR" dirty="0" err="1"/>
              <a:t>analogy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spaces</a:t>
            </a:r>
            <a:r>
              <a:rPr lang="fr-FR" dirty="0"/>
              <a:t>. You have an input </a:t>
            </a:r>
            <a:r>
              <a:rPr lang="fr-FR" dirty="0" err="1"/>
              <a:t>vector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and </a:t>
            </a:r>
            <a:r>
              <a:rPr lang="fr-FR" dirty="0" err="1"/>
              <a:t>you</a:t>
            </a:r>
            <a:r>
              <a:rPr lang="fr-FR" dirty="0"/>
              <a:t> have a </a:t>
            </a:r>
            <a:r>
              <a:rPr lang="fr-FR" dirty="0" err="1"/>
              <a:t>target</a:t>
            </a:r>
            <a:r>
              <a:rPr lang="fr-FR" dirty="0"/>
              <a:t> </a:t>
            </a:r>
            <a:r>
              <a:rPr lang="fr-FR" dirty="0" err="1"/>
              <a:t>vector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much</a:t>
            </a:r>
            <a:r>
              <a:rPr lang="fr-FR" dirty="0"/>
              <a:t> </a:t>
            </a:r>
            <a:r>
              <a:rPr lang="fr-FR" dirty="0" err="1"/>
              <a:t>smaller</a:t>
            </a:r>
            <a:r>
              <a:rPr lang="fr-FR" dirty="0"/>
              <a:t>, and </a:t>
            </a:r>
            <a:r>
              <a:rPr lang="fr-FR" dirty="0" err="1"/>
              <a:t>you</a:t>
            </a:r>
            <a:r>
              <a:rPr lang="fr-FR" dirty="0"/>
              <a:t> are </a:t>
            </a:r>
            <a:r>
              <a:rPr lang="fr-FR" dirty="0" err="1"/>
              <a:t>learning</a:t>
            </a:r>
            <a:r>
              <a:rPr lang="fr-FR" dirty="0"/>
              <a:t> a </a:t>
            </a:r>
            <a:r>
              <a:rPr lang="fr-FR" dirty="0" err="1"/>
              <a:t>smooth</a:t>
            </a:r>
            <a:r>
              <a:rPr lang="fr-FR" dirty="0"/>
              <a:t> </a:t>
            </a:r>
            <a:r>
              <a:rPr lang="fr-FR" dirty="0" err="1"/>
              <a:t>geometric</a:t>
            </a:r>
            <a:r>
              <a:rPr lang="fr-FR" dirty="0"/>
              <a:t> morphing </a:t>
            </a:r>
            <a:r>
              <a:rPr lang="fr-FR" dirty="0" err="1"/>
              <a:t>between</a:t>
            </a:r>
            <a:r>
              <a:rPr lang="fr-FR" dirty="0"/>
              <a:t> the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spaces</a:t>
            </a:r>
            <a:r>
              <a:rPr lang="fr-FR" dirty="0"/>
              <a:t> point by point. So </a:t>
            </a:r>
            <a:r>
              <a:rPr lang="fr-FR" dirty="0" err="1"/>
              <a:t>it’s</a:t>
            </a:r>
            <a:r>
              <a:rPr lang="fr-FR" dirty="0"/>
              <a:t> a </a:t>
            </a:r>
            <a:r>
              <a:rPr lang="fr-FR" dirty="0" err="1"/>
              <a:t>geometric</a:t>
            </a:r>
            <a:r>
              <a:rPr lang="fr-FR" dirty="0"/>
              <a:t> </a:t>
            </a:r>
            <a:r>
              <a:rPr lang="fr-FR" dirty="0" err="1"/>
              <a:t>analogy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spaces</a:t>
            </a:r>
            <a:r>
              <a:rPr lang="fr-FR" dirty="0"/>
              <a:t> : the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model encodes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to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analogy</a:t>
            </a:r>
            <a:r>
              <a:rPr lang="fr-FR" dirty="0"/>
              <a:t>.</a:t>
            </a:r>
          </a:p>
          <a:p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about </a:t>
            </a:r>
            <a:r>
              <a:rPr lang="fr-FR" dirty="0" err="1"/>
              <a:t>relating</a:t>
            </a:r>
            <a:r>
              <a:rPr lang="fr-FR" dirty="0"/>
              <a:t> </a:t>
            </a:r>
            <a:r>
              <a:rPr lang="fr-FR" dirty="0" err="1"/>
              <a:t>samples</a:t>
            </a:r>
            <a:r>
              <a:rPr lang="fr-FR" dirty="0"/>
              <a:t> to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via a </a:t>
            </a:r>
            <a:r>
              <a:rPr lang="fr-FR" dirty="0" err="1"/>
              <a:t>learned</a:t>
            </a:r>
            <a:r>
              <a:rPr lang="fr-FR" dirty="0"/>
              <a:t> distance </a:t>
            </a:r>
            <a:r>
              <a:rPr lang="fr-FR" dirty="0" err="1"/>
              <a:t>function</a:t>
            </a:r>
            <a:r>
              <a:rPr lang="fr-FR" dirty="0"/>
              <a:t>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implicitly</a:t>
            </a:r>
            <a:r>
              <a:rPr lang="fr-FR" dirty="0"/>
              <a:t> </a:t>
            </a:r>
            <a:r>
              <a:rPr lang="fr-FR" dirty="0" err="1"/>
              <a:t>defines</a:t>
            </a:r>
            <a:r>
              <a:rPr lang="fr-FR" dirty="0"/>
              <a:t> a manifold.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62EF4-2C71-4F47-8DB6-071D8A3E585B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1768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System </a:t>
            </a:r>
            <a:r>
              <a:rPr lang="fr-FR" dirty="0" err="1"/>
              <a:t>centric</a:t>
            </a:r>
            <a:r>
              <a:rPr lang="fr-FR" dirty="0"/>
              <a:t> </a:t>
            </a:r>
            <a:r>
              <a:rPr lang="fr-FR" dirty="0" err="1"/>
              <a:t>generalization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definition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rely</a:t>
            </a:r>
            <a:r>
              <a:rPr lang="fr-FR" dirty="0"/>
              <a:t> on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do machine </a:t>
            </a:r>
            <a:r>
              <a:rPr lang="fr-FR" dirty="0" err="1"/>
              <a:t>learning</a:t>
            </a:r>
            <a:r>
              <a:rPr lang="fr-FR" dirty="0"/>
              <a:t> but </a:t>
            </a:r>
            <a:r>
              <a:rPr lang="fr-FR" dirty="0" err="1"/>
              <a:t>it’s</a:t>
            </a:r>
            <a:r>
              <a:rPr lang="fr-FR" dirty="0"/>
              <a:t> a </a:t>
            </a:r>
            <a:r>
              <a:rPr lang="fr-FR" dirty="0" err="1"/>
              <a:t>much</a:t>
            </a:r>
            <a:r>
              <a:rPr lang="fr-FR" dirty="0"/>
              <a:t> </a:t>
            </a:r>
            <a:r>
              <a:rPr lang="fr-FR" dirty="0" err="1"/>
              <a:t>weaker</a:t>
            </a:r>
            <a:r>
              <a:rPr lang="fr-FR" dirty="0"/>
              <a:t> </a:t>
            </a:r>
            <a:r>
              <a:rPr lang="fr-FR" dirty="0" err="1"/>
              <a:t>form</a:t>
            </a:r>
            <a:r>
              <a:rPr lang="fr-FR" dirty="0"/>
              <a:t> of </a:t>
            </a:r>
            <a:r>
              <a:rPr lang="fr-FR" dirty="0" err="1"/>
              <a:t>generalization</a:t>
            </a:r>
            <a:r>
              <a:rPr lang="fr-FR" dirty="0"/>
              <a:t> </a:t>
            </a:r>
            <a:r>
              <a:rPr lang="fr-FR" dirty="0" err="1"/>
              <a:t>compared</a:t>
            </a:r>
            <a:r>
              <a:rPr lang="fr-FR" dirty="0"/>
              <a:t> to </a:t>
            </a:r>
            <a:r>
              <a:rPr lang="fr-FR" dirty="0" err="1"/>
              <a:t>developer</a:t>
            </a:r>
            <a:r>
              <a:rPr lang="fr-FR" dirty="0"/>
              <a:t> </a:t>
            </a:r>
            <a:r>
              <a:rPr lang="fr-FR" dirty="0" err="1"/>
              <a:t>aware</a:t>
            </a:r>
            <a:r>
              <a:rPr lang="fr-FR" dirty="0"/>
              <a:t> </a:t>
            </a:r>
            <a:r>
              <a:rPr lang="fr-FR" dirty="0" err="1"/>
              <a:t>generalization</a:t>
            </a:r>
            <a:r>
              <a:rPr lang="fr-FR" dirty="0"/>
              <a:t>.</a:t>
            </a:r>
          </a:p>
          <a:p>
            <a:r>
              <a:rPr lang="fr-FR" dirty="0" err="1"/>
              <a:t>Developer</a:t>
            </a:r>
            <a:r>
              <a:rPr lang="fr-FR" dirty="0"/>
              <a:t> </a:t>
            </a:r>
            <a:r>
              <a:rPr lang="fr-FR" dirty="0" err="1"/>
              <a:t>aware</a:t>
            </a:r>
            <a:r>
              <a:rPr lang="fr-FR" dirty="0"/>
              <a:t> </a:t>
            </a:r>
            <a:r>
              <a:rPr lang="fr-FR" dirty="0" err="1"/>
              <a:t>generalization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synonym</a:t>
            </a:r>
            <a:r>
              <a:rPr lang="fr-FR" dirty="0"/>
              <a:t> with </a:t>
            </a:r>
            <a:r>
              <a:rPr lang="fr-FR" dirty="0" err="1"/>
              <a:t>autonomy</a:t>
            </a:r>
            <a:r>
              <a:rPr lang="fr-FR" dirty="0"/>
              <a:t> and the </a:t>
            </a:r>
            <a:r>
              <a:rPr lang="fr-FR" dirty="0" err="1"/>
              <a:t>ability</a:t>
            </a:r>
            <a:r>
              <a:rPr lang="fr-FR" dirty="0"/>
              <a:t> to </a:t>
            </a:r>
            <a:r>
              <a:rPr lang="fr-FR" dirty="0" err="1"/>
              <a:t>adapt</a:t>
            </a:r>
            <a:r>
              <a:rPr lang="fr-FR" dirty="0"/>
              <a:t> to </a:t>
            </a:r>
            <a:r>
              <a:rPr lang="fr-FR" dirty="0" err="1"/>
              <a:t>novelty</a:t>
            </a:r>
            <a:r>
              <a:rPr lang="fr-FR" dirty="0"/>
              <a:t> </a:t>
            </a:r>
            <a:r>
              <a:rPr lang="fr-FR" dirty="0" err="1"/>
              <a:t>without</a:t>
            </a:r>
            <a:r>
              <a:rPr lang="fr-FR" dirty="0"/>
              <a:t> the help of a </a:t>
            </a:r>
            <a:r>
              <a:rPr lang="fr-FR" dirty="0" err="1"/>
              <a:t>human</a:t>
            </a:r>
            <a:r>
              <a:rPr lang="fr-FR" dirty="0"/>
              <a:t> </a:t>
            </a:r>
            <a:r>
              <a:rPr lang="fr-FR" dirty="0" err="1"/>
              <a:t>engineer</a:t>
            </a:r>
            <a:r>
              <a:rPr lang="fr-FR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62EF4-2C71-4F47-8DB6-071D8A3E585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86793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You can </a:t>
            </a:r>
            <a:r>
              <a:rPr lang="fr-FR" dirty="0" err="1"/>
              <a:t>contrast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with the second </a:t>
            </a:r>
            <a:r>
              <a:rPr lang="fr-FR" dirty="0" err="1"/>
              <a:t>kind</a:t>
            </a:r>
            <a:r>
              <a:rPr lang="fr-FR" dirty="0"/>
              <a:t> of abstraction,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grounded</a:t>
            </a:r>
            <a:r>
              <a:rPr lang="fr-FR" dirty="0"/>
              <a:t> in </a:t>
            </a:r>
            <a:r>
              <a:rPr lang="fr-FR" dirty="0" err="1"/>
              <a:t>topology</a:t>
            </a:r>
            <a:r>
              <a:rPr lang="fr-FR" dirty="0"/>
              <a:t>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all about </a:t>
            </a:r>
            <a:r>
              <a:rPr lang="fr-FR" dirty="0" err="1"/>
              <a:t>comparing</a:t>
            </a:r>
            <a:r>
              <a:rPr lang="fr-FR" dirty="0"/>
              <a:t> the structure of graphs and </a:t>
            </a:r>
            <a:r>
              <a:rPr lang="fr-FR" dirty="0" err="1"/>
              <a:t>finding</a:t>
            </a:r>
            <a:r>
              <a:rPr lang="fr-FR" dirty="0"/>
              <a:t> </a:t>
            </a:r>
            <a:r>
              <a:rPr lang="fr-FR" dirty="0" err="1"/>
              <a:t>subgraph</a:t>
            </a:r>
            <a:r>
              <a:rPr lang="fr-FR" dirty="0"/>
              <a:t> </a:t>
            </a:r>
            <a:r>
              <a:rPr lang="fr-FR" dirty="0" err="1"/>
              <a:t>isomorphisms</a:t>
            </a:r>
            <a:r>
              <a:rPr lang="fr-FR" dirty="0"/>
              <a:t>, and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abstracting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</a:t>
            </a:r>
            <a:r>
              <a:rPr lang="fr-FR" dirty="0" err="1"/>
              <a:t>away</a:t>
            </a:r>
            <a:r>
              <a:rPr lang="fr-FR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62EF4-2C71-4F47-8DB6-071D8A3E585B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1500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Going</a:t>
            </a:r>
            <a:r>
              <a:rPr lang="fr-FR" dirty="0"/>
              <a:t> back to value-</a:t>
            </a:r>
            <a:r>
              <a:rPr lang="fr-FR" dirty="0" err="1"/>
              <a:t>based</a:t>
            </a:r>
            <a:r>
              <a:rPr lang="fr-FR" dirty="0"/>
              <a:t> abstraction, </a:t>
            </a:r>
            <a:r>
              <a:rPr lang="fr-FR" dirty="0" err="1"/>
              <a:t>it</a:t>
            </a:r>
            <a:r>
              <a:rPr lang="fr-FR" dirty="0"/>
              <a:t> relates to the manifold </a:t>
            </a:r>
            <a:r>
              <a:rPr lang="fr-FR" dirty="0" err="1"/>
              <a:t>hypothesis</a:t>
            </a:r>
            <a:r>
              <a:rPr lang="fr-FR" dirty="0"/>
              <a:t> in machine </a:t>
            </a:r>
            <a:r>
              <a:rPr lang="fr-FR" dirty="0" err="1"/>
              <a:t>learning</a:t>
            </a:r>
            <a:r>
              <a:rPr lang="fr-FR" dirty="0"/>
              <a:t>.</a:t>
            </a:r>
          </a:p>
          <a:p>
            <a:r>
              <a:rPr lang="fr-FR" dirty="0"/>
              <a:t>The manifold </a:t>
            </a:r>
            <a:r>
              <a:rPr lang="fr-FR" dirty="0" err="1"/>
              <a:t>hypothesis</a:t>
            </a:r>
            <a:r>
              <a:rPr lang="fr-FR" dirty="0"/>
              <a:t> </a:t>
            </a:r>
            <a:r>
              <a:rPr lang="fr-FR" dirty="0" err="1"/>
              <a:t>posits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all </a:t>
            </a:r>
            <a:r>
              <a:rPr lang="fr-FR" dirty="0" err="1"/>
              <a:t>natural</a:t>
            </a:r>
            <a:r>
              <a:rPr lang="fr-FR" dirty="0"/>
              <a:t> data lies on a </a:t>
            </a:r>
            <a:r>
              <a:rPr lang="fr-FR" dirty="0" err="1"/>
              <a:t>low-dimensional</a:t>
            </a:r>
            <a:r>
              <a:rPr lang="fr-FR" dirty="0"/>
              <a:t> manifold </a:t>
            </a:r>
            <a:r>
              <a:rPr lang="fr-FR" dirty="0" err="1"/>
              <a:t>within</a:t>
            </a:r>
            <a:r>
              <a:rPr lang="fr-FR" dirty="0"/>
              <a:t> the high-</a:t>
            </a:r>
            <a:r>
              <a:rPr lang="fr-FR" dirty="0" err="1"/>
              <a:t>dimensional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encoded</a:t>
            </a:r>
            <a:r>
              <a:rPr lang="fr-FR" dirty="0"/>
              <a:t>, and as far as </a:t>
            </a:r>
            <a:r>
              <a:rPr lang="fr-FR" dirty="0" err="1"/>
              <a:t>we</a:t>
            </a:r>
            <a:r>
              <a:rPr lang="fr-FR" dirty="0"/>
              <a:t> know,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accurate</a:t>
            </a:r>
            <a:r>
              <a:rPr lang="fr-FR" dirty="0"/>
              <a:t> for </a:t>
            </a:r>
            <a:r>
              <a:rPr lang="fr-FR" dirty="0" err="1"/>
              <a:t>pretty</a:t>
            </a:r>
            <a:r>
              <a:rPr lang="fr-FR" dirty="0"/>
              <a:t> </a:t>
            </a:r>
            <a:r>
              <a:rPr lang="fr-FR" dirty="0" err="1"/>
              <a:t>much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perception </a:t>
            </a:r>
            <a:r>
              <a:rPr lang="fr-FR" dirty="0" err="1"/>
              <a:t>problem</a:t>
            </a:r>
            <a:r>
              <a:rPr lang="fr-FR" dirty="0"/>
              <a:t>.</a:t>
            </a:r>
          </a:p>
          <a:p>
            <a:r>
              <a:rPr lang="fr-FR" dirty="0"/>
              <a:t>The manifold </a:t>
            </a:r>
            <a:r>
              <a:rPr lang="fr-FR" dirty="0" err="1"/>
              <a:t>hypothesis</a:t>
            </a:r>
            <a:r>
              <a:rPr lang="fr-FR" dirty="0"/>
              <a:t> </a:t>
            </a:r>
            <a:r>
              <a:rPr lang="fr-FR" dirty="0" err="1"/>
              <a:t>implies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within</a:t>
            </a:r>
            <a:r>
              <a:rPr lang="fr-FR" dirty="0"/>
              <a:t> one of </a:t>
            </a:r>
            <a:r>
              <a:rPr lang="fr-FR" dirty="0" err="1"/>
              <a:t>these</a:t>
            </a:r>
            <a:r>
              <a:rPr lang="fr-FR" dirty="0"/>
              <a:t> manifolds,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always</a:t>
            </a:r>
            <a:r>
              <a:rPr lang="fr-FR" dirty="0"/>
              <a:t> possible to </a:t>
            </a:r>
            <a:r>
              <a:rPr lang="fr-FR" dirty="0" err="1"/>
              <a:t>interpolate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inputs,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say</a:t>
            </a:r>
            <a:r>
              <a:rPr lang="fr-FR" dirty="0"/>
              <a:t> to </a:t>
            </a:r>
            <a:r>
              <a:rPr lang="fr-FR" dirty="0" err="1"/>
              <a:t>morph</a:t>
            </a:r>
            <a:r>
              <a:rPr lang="fr-FR" dirty="0"/>
              <a:t> one input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another</a:t>
            </a:r>
            <a:r>
              <a:rPr lang="fr-FR" dirty="0"/>
              <a:t> via a </a:t>
            </a:r>
            <a:r>
              <a:rPr lang="fr-FR" dirty="0" err="1"/>
              <a:t>continuous</a:t>
            </a:r>
            <a:r>
              <a:rPr lang="fr-FR" dirty="0"/>
              <a:t> </a:t>
            </a:r>
            <a:r>
              <a:rPr lang="fr-FR" dirty="0" err="1"/>
              <a:t>path</a:t>
            </a:r>
            <a:r>
              <a:rPr lang="fr-FR" dirty="0"/>
              <a:t> </a:t>
            </a:r>
            <a:r>
              <a:rPr lang="fr-FR" dirty="0" err="1"/>
              <a:t>along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all points </a:t>
            </a:r>
            <a:r>
              <a:rPr lang="fr-FR" dirty="0" err="1"/>
              <a:t>fall</a:t>
            </a:r>
            <a:r>
              <a:rPr lang="fr-FR" dirty="0"/>
              <a:t> on the manifold.</a:t>
            </a:r>
          </a:p>
          <a:p>
            <a:r>
              <a:rPr lang="fr-FR" dirty="0"/>
              <a:t>The </a:t>
            </a:r>
            <a:r>
              <a:rPr lang="fr-FR" dirty="0" err="1"/>
              <a:t>ability</a:t>
            </a:r>
            <a:r>
              <a:rPr lang="fr-FR" dirty="0"/>
              <a:t> to </a:t>
            </a:r>
            <a:r>
              <a:rPr lang="fr-FR" dirty="0" err="1"/>
              <a:t>interpolate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samples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key to </a:t>
            </a:r>
            <a:r>
              <a:rPr lang="fr-FR" dirty="0" err="1"/>
              <a:t>understanding</a:t>
            </a:r>
            <a:r>
              <a:rPr lang="fr-FR" dirty="0"/>
              <a:t> </a:t>
            </a:r>
            <a:r>
              <a:rPr lang="fr-FR" dirty="0" err="1"/>
              <a:t>generalization</a:t>
            </a:r>
            <a:r>
              <a:rPr lang="fr-FR" dirty="0"/>
              <a:t> in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, </a:t>
            </a:r>
            <a:r>
              <a:rPr lang="fr-FR" dirty="0" err="1"/>
              <a:t>it’s</a:t>
            </a:r>
            <a:r>
              <a:rPr lang="fr-FR" dirty="0"/>
              <a:t> the </a:t>
            </a:r>
            <a:r>
              <a:rPr lang="fr-FR" dirty="0" err="1"/>
              <a:t>reason</a:t>
            </a:r>
            <a:r>
              <a:rPr lang="fr-FR" dirty="0"/>
              <a:t> </a:t>
            </a:r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works</a:t>
            </a:r>
            <a:r>
              <a:rPr lang="fr-FR" dirty="0"/>
              <a:t>.</a:t>
            </a:r>
          </a:p>
          <a:p>
            <a:r>
              <a:rPr lang="fr-FR" dirty="0"/>
              <a:t>If </a:t>
            </a:r>
            <a:r>
              <a:rPr lang="fr-FR" dirty="0" err="1"/>
              <a:t>you</a:t>
            </a:r>
            <a:r>
              <a:rPr lang="fr-FR" dirty="0"/>
              <a:t> have data points </a:t>
            </a:r>
            <a:r>
              <a:rPr lang="fr-FR" dirty="0" err="1"/>
              <a:t>that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interpolated</a:t>
            </a:r>
            <a:r>
              <a:rPr lang="fr-FR" dirty="0"/>
              <a:t>,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can start </a:t>
            </a:r>
            <a:r>
              <a:rPr lang="fr-FR" dirty="0" err="1"/>
              <a:t>making</a:t>
            </a:r>
            <a:r>
              <a:rPr lang="fr-FR" dirty="0"/>
              <a:t> </a:t>
            </a:r>
            <a:r>
              <a:rPr lang="fr-FR" dirty="0" err="1"/>
              <a:t>sense</a:t>
            </a:r>
            <a:r>
              <a:rPr lang="fr-FR" dirty="0"/>
              <a:t> of points </a:t>
            </a:r>
            <a:r>
              <a:rPr lang="fr-FR" dirty="0" err="1"/>
              <a:t>you’ve</a:t>
            </a:r>
            <a:r>
              <a:rPr lang="fr-FR" dirty="0"/>
              <a:t> </a:t>
            </a:r>
            <a:r>
              <a:rPr lang="fr-FR" dirty="0" err="1"/>
              <a:t>never</a:t>
            </a:r>
            <a:r>
              <a:rPr lang="fr-FR" dirty="0"/>
              <a:t> </a:t>
            </a:r>
            <a:r>
              <a:rPr lang="fr-FR" dirty="0" err="1"/>
              <a:t>seen</a:t>
            </a:r>
            <a:r>
              <a:rPr lang="fr-FR" dirty="0"/>
              <a:t> </a:t>
            </a:r>
            <a:r>
              <a:rPr lang="fr-FR" dirty="0" err="1"/>
              <a:t>before</a:t>
            </a:r>
            <a:r>
              <a:rPr lang="fr-FR" dirty="0"/>
              <a:t> by </a:t>
            </a:r>
            <a:r>
              <a:rPr lang="fr-FR" dirty="0" err="1"/>
              <a:t>relating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to </a:t>
            </a:r>
            <a:r>
              <a:rPr lang="fr-FR" dirty="0" err="1"/>
              <a:t>other</a:t>
            </a:r>
            <a:r>
              <a:rPr lang="fr-FR" dirty="0"/>
              <a:t> points </a:t>
            </a:r>
            <a:r>
              <a:rPr lang="fr-FR" dirty="0" err="1"/>
              <a:t>that</a:t>
            </a:r>
            <a:r>
              <a:rPr lang="fr-FR" dirty="0"/>
              <a:t> lie close to </a:t>
            </a:r>
            <a:r>
              <a:rPr lang="fr-FR" dirty="0" err="1"/>
              <a:t>them</a:t>
            </a:r>
            <a:r>
              <a:rPr lang="fr-FR" dirty="0"/>
              <a:t> on the manifold.</a:t>
            </a:r>
          </a:p>
          <a:p>
            <a:r>
              <a:rPr lang="fr-FR" dirty="0"/>
              <a:t>You can start to </a:t>
            </a:r>
            <a:r>
              <a:rPr lang="fr-FR" dirty="0" err="1"/>
              <a:t>make</a:t>
            </a:r>
            <a:r>
              <a:rPr lang="fr-FR" dirty="0"/>
              <a:t> sens of the </a:t>
            </a:r>
            <a:r>
              <a:rPr lang="fr-FR" dirty="0" err="1"/>
              <a:t>totality</a:t>
            </a:r>
            <a:r>
              <a:rPr lang="fr-FR" dirty="0"/>
              <a:t> of the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only a </a:t>
            </a:r>
            <a:r>
              <a:rPr lang="fr-FR" dirty="0" err="1"/>
              <a:t>sample</a:t>
            </a:r>
            <a:r>
              <a:rPr lang="fr-FR" dirty="0"/>
              <a:t> the </a:t>
            </a:r>
            <a:r>
              <a:rPr lang="fr-FR" dirty="0" err="1"/>
              <a:t>space</a:t>
            </a:r>
            <a:r>
              <a:rPr lang="fr-FR" dirty="0"/>
              <a:t>, and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generalization</a:t>
            </a:r>
            <a:r>
              <a:rPr lang="fr-FR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62EF4-2C71-4F47-8DB6-071D8A3E585B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06319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model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basically</a:t>
            </a:r>
            <a:r>
              <a:rPr lang="fr-FR" dirty="0"/>
              <a:t> a </a:t>
            </a:r>
            <a:r>
              <a:rPr lang="fr-FR" dirty="0" err="1"/>
              <a:t>very</a:t>
            </a:r>
            <a:r>
              <a:rPr lang="fr-FR" dirty="0"/>
              <a:t> high </a:t>
            </a:r>
            <a:r>
              <a:rPr lang="fr-FR" dirty="0" err="1"/>
              <a:t>dimensional</a:t>
            </a:r>
            <a:r>
              <a:rPr lang="fr-FR" dirty="0"/>
              <a:t> </a:t>
            </a:r>
            <a:r>
              <a:rPr lang="fr-FR" dirty="0" err="1"/>
              <a:t>curve</a:t>
            </a:r>
            <a:r>
              <a:rPr lang="fr-FR" dirty="0"/>
              <a:t> with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constraints</a:t>
            </a:r>
            <a:r>
              <a:rPr lang="fr-FR" dirty="0"/>
              <a:t> on </a:t>
            </a:r>
            <a:r>
              <a:rPr lang="fr-FR" dirty="0" err="1"/>
              <a:t>its</a:t>
            </a:r>
            <a:r>
              <a:rPr lang="fr-FR" dirty="0"/>
              <a:t> structure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originate</a:t>
            </a:r>
            <a:r>
              <a:rPr lang="fr-FR" dirty="0"/>
              <a:t> from model architecture </a:t>
            </a:r>
            <a:r>
              <a:rPr lang="fr-FR" dirty="0" err="1"/>
              <a:t>priors</a:t>
            </a:r>
            <a:r>
              <a:rPr lang="fr-FR" dirty="0"/>
              <a:t>, and </a:t>
            </a:r>
            <a:r>
              <a:rPr lang="fr-FR" dirty="0" err="1"/>
              <a:t>you</a:t>
            </a:r>
            <a:r>
              <a:rPr lang="fr-FR" dirty="0"/>
              <a:t> fit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curve</a:t>
            </a:r>
            <a:r>
              <a:rPr lang="fr-FR" dirty="0"/>
              <a:t> with gradient </a:t>
            </a:r>
            <a:r>
              <a:rPr lang="fr-FR" dirty="0" err="1"/>
              <a:t>descent</a:t>
            </a:r>
            <a:r>
              <a:rPr lang="fr-FR" dirty="0"/>
              <a:t>.</a:t>
            </a:r>
          </a:p>
          <a:p>
            <a:r>
              <a:rPr lang="fr-FR" dirty="0"/>
              <a:t>That </a:t>
            </a:r>
            <a:r>
              <a:rPr lang="fr-FR" dirty="0" err="1"/>
              <a:t>curve</a:t>
            </a:r>
            <a:r>
              <a:rPr lang="fr-FR" dirty="0"/>
              <a:t> has </a:t>
            </a:r>
            <a:r>
              <a:rPr lang="fr-FR" dirty="0" err="1"/>
              <a:t>enough</a:t>
            </a:r>
            <a:r>
              <a:rPr lang="fr-FR" dirty="0"/>
              <a:t> </a:t>
            </a:r>
            <a:r>
              <a:rPr lang="fr-FR" dirty="0" err="1"/>
              <a:t>parameters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really</a:t>
            </a:r>
            <a:r>
              <a:rPr lang="fr-FR" dirty="0"/>
              <a:t> fit </a:t>
            </a:r>
            <a:r>
              <a:rPr lang="fr-FR" dirty="0" err="1"/>
              <a:t>anything</a:t>
            </a:r>
            <a:r>
              <a:rPr lang="fr-FR" dirty="0"/>
              <a:t>.</a:t>
            </a:r>
          </a:p>
          <a:p>
            <a:r>
              <a:rPr lang="fr-FR" dirty="0"/>
              <a:t>And </a:t>
            </a:r>
            <a:r>
              <a:rPr lang="fr-FR" dirty="0" err="1"/>
              <a:t>indeed</a:t>
            </a:r>
            <a:r>
              <a:rPr lang="fr-FR" dirty="0"/>
              <a:t>, if </a:t>
            </a:r>
            <a:r>
              <a:rPr lang="fr-FR" dirty="0" err="1"/>
              <a:t>you</a:t>
            </a:r>
            <a:r>
              <a:rPr lang="fr-FR" dirty="0"/>
              <a:t> let </a:t>
            </a:r>
            <a:r>
              <a:rPr lang="fr-FR" dirty="0" err="1"/>
              <a:t>your</a:t>
            </a:r>
            <a:r>
              <a:rPr lang="fr-FR" dirty="0"/>
              <a:t> model train for long </a:t>
            </a:r>
            <a:r>
              <a:rPr lang="fr-FR" dirty="0" err="1"/>
              <a:t>enough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effectively</a:t>
            </a:r>
            <a:r>
              <a:rPr lang="fr-FR" dirty="0"/>
              <a:t> end up </a:t>
            </a:r>
            <a:r>
              <a:rPr lang="fr-FR" dirty="0" err="1"/>
              <a:t>purely</a:t>
            </a:r>
            <a:r>
              <a:rPr lang="fr-FR" dirty="0"/>
              <a:t> </a:t>
            </a:r>
            <a:r>
              <a:rPr lang="fr-FR" dirty="0" err="1"/>
              <a:t>memorizing</a:t>
            </a:r>
            <a:r>
              <a:rPr lang="fr-FR" dirty="0"/>
              <a:t> </a:t>
            </a:r>
            <a:r>
              <a:rPr lang="fr-FR" dirty="0" err="1"/>
              <a:t>its</a:t>
            </a:r>
            <a:r>
              <a:rPr lang="fr-FR" dirty="0"/>
              <a:t> training data, </a:t>
            </a:r>
            <a:r>
              <a:rPr lang="fr-FR" dirty="0" err="1"/>
              <a:t>it’s</a:t>
            </a:r>
            <a:r>
              <a:rPr lang="fr-FR" dirty="0"/>
              <a:t> not </a:t>
            </a:r>
            <a:r>
              <a:rPr lang="fr-FR" dirty="0" err="1"/>
              <a:t>gonna</a:t>
            </a:r>
            <a:r>
              <a:rPr lang="fr-FR" dirty="0"/>
              <a:t> </a:t>
            </a:r>
            <a:r>
              <a:rPr lang="fr-FR" dirty="0" err="1"/>
              <a:t>generalize</a:t>
            </a:r>
            <a:r>
              <a:rPr lang="fr-FR" dirty="0"/>
              <a:t> at all. </a:t>
            </a:r>
          </a:p>
          <a:p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because</a:t>
            </a:r>
            <a:r>
              <a:rPr lang="fr-FR" dirty="0"/>
              <a:t> the data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you’re</a:t>
            </a:r>
            <a:r>
              <a:rPr lang="fr-FR" dirty="0"/>
              <a:t> </a:t>
            </a:r>
            <a:r>
              <a:rPr lang="fr-FR" dirty="0" err="1"/>
              <a:t>fitting</a:t>
            </a:r>
            <a:r>
              <a:rPr lang="fr-FR" dirty="0"/>
              <a:t> </a:t>
            </a:r>
            <a:r>
              <a:rPr lang="fr-FR" dirty="0" err="1"/>
              <a:t>forms</a:t>
            </a:r>
            <a:r>
              <a:rPr lang="fr-FR" dirty="0"/>
              <a:t> a </a:t>
            </a:r>
            <a:r>
              <a:rPr lang="fr-FR" dirty="0" err="1"/>
              <a:t>highly</a:t>
            </a:r>
            <a:r>
              <a:rPr lang="fr-FR" dirty="0"/>
              <a:t> </a:t>
            </a:r>
            <a:r>
              <a:rPr lang="fr-FR" dirty="0" err="1"/>
              <a:t>structured</a:t>
            </a:r>
            <a:r>
              <a:rPr lang="fr-FR" dirty="0"/>
              <a:t>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dimensional</a:t>
            </a:r>
            <a:r>
              <a:rPr lang="fr-FR" dirty="0"/>
              <a:t> manifold </a:t>
            </a:r>
            <a:r>
              <a:rPr lang="fr-FR" dirty="0" err="1"/>
              <a:t>within</a:t>
            </a:r>
            <a:r>
              <a:rPr lang="fr-FR" dirty="0"/>
              <a:t> the input </a:t>
            </a:r>
            <a:r>
              <a:rPr lang="fr-FR" dirty="0" err="1"/>
              <a:t>space</a:t>
            </a:r>
            <a:r>
              <a:rPr lang="fr-FR" dirty="0"/>
              <a:t>, and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because</a:t>
            </a:r>
            <a:r>
              <a:rPr lang="fr-FR" dirty="0"/>
              <a:t> the fit </a:t>
            </a:r>
            <a:r>
              <a:rPr lang="fr-FR" dirty="0" err="1"/>
              <a:t>happens</a:t>
            </a:r>
            <a:r>
              <a:rPr lang="fr-FR" dirty="0"/>
              <a:t> </a:t>
            </a:r>
            <a:r>
              <a:rPr lang="fr-FR" dirty="0" err="1"/>
              <a:t>gradually</a:t>
            </a:r>
            <a:r>
              <a:rPr lang="fr-FR" dirty="0"/>
              <a:t> and </a:t>
            </a:r>
            <a:r>
              <a:rPr lang="fr-FR" dirty="0" err="1"/>
              <a:t>smoothly</a:t>
            </a:r>
            <a:r>
              <a:rPr lang="fr-FR" dirty="0"/>
              <a:t> over time as gradient </a:t>
            </a:r>
            <a:r>
              <a:rPr lang="fr-FR" dirty="0" err="1"/>
              <a:t>descent</a:t>
            </a:r>
            <a:r>
              <a:rPr lang="fr-FR" dirty="0"/>
              <a:t> progresses, </a:t>
            </a:r>
            <a:r>
              <a:rPr lang="fr-FR" dirty="0" err="1"/>
              <a:t>there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a transitive point </a:t>
            </a:r>
            <a:r>
              <a:rPr lang="fr-FR" dirty="0" err="1"/>
              <a:t>during</a:t>
            </a:r>
            <a:r>
              <a:rPr lang="fr-FR" dirty="0"/>
              <a:t> training at </a:t>
            </a:r>
            <a:r>
              <a:rPr lang="fr-FR" dirty="0" err="1"/>
              <a:t>which</a:t>
            </a:r>
            <a:r>
              <a:rPr lang="fr-FR" dirty="0"/>
              <a:t> the model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roughly</a:t>
            </a:r>
            <a:r>
              <a:rPr lang="fr-FR" dirty="0"/>
              <a:t> </a:t>
            </a:r>
            <a:r>
              <a:rPr lang="fr-FR" dirty="0" err="1"/>
              <a:t>approximate</a:t>
            </a:r>
            <a:r>
              <a:rPr lang="fr-FR" dirty="0"/>
              <a:t> the </a:t>
            </a:r>
            <a:r>
              <a:rPr lang="fr-FR" dirty="0" err="1"/>
              <a:t>natural</a:t>
            </a:r>
            <a:r>
              <a:rPr lang="fr-FR" dirty="0"/>
              <a:t> manifold of the data, in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underfitting</a:t>
            </a:r>
            <a:r>
              <a:rPr lang="fr-FR" dirty="0"/>
              <a:t> and </a:t>
            </a:r>
            <a:r>
              <a:rPr lang="fr-FR" dirty="0" err="1"/>
              <a:t>overfitting</a:t>
            </a:r>
            <a:r>
              <a:rPr lang="fr-FR" dirty="0"/>
              <a:t>.</a:t>
            </a:r>
          </a:p>
          <a:p>
            <a:r>
              <a:rPr lang="fr-FR" dirty="0"/>
              <a:t>And the </a:t>
            </a:r>
            <a:r>
              <a:rPr lang="fr-FR" dirty="0" err="1"/>
              <a:t>curve</a:t>
            </a:r>
            <a:r>
              <a:rPr lang="fr-FR" dirty="0"/>
              <a:t> </a:t>
            </a:r>
            <a:r>
              <a:rPr lang="fr-FR" dirty="0" err="1"/>
              <a:t>learned</a:t>
            </a:r>
            <a:r>
              <a:rPr lang="fr-FR" dirty="0"/>
              <a:t> by the model at </a:t>
            </a:r>
            <a:r>
              <a:rPr lang="fr-FR" dirty="0" err="1"/>
              <a:t>that</a:t>
            </a:r>
            <a:r>
              <a:rPr lang="fr-FR" dirty="0"/>
              <a:t> point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just</a:t>
            </a:r>
            <a:r>
              <a:rPr lang="fr-FR" dirty="0"/>
              <a:t> </a:t>
            </a:r>
            <a:r>
              <a:rPr lang="fr-FR" dirty="0" err="1"/>
              <a:t>happen</a:t>
            </a:r>
            <a:r>
              <a:rPr lang="fr-FR" dirty="0"/>
              <a:t> to come close to </a:t>
            </a:r>
            <a:r>
              <a:rPr lang="fr-FR" dirty="0" err="1"/>
              <a:t>moving</a:t>
            </a:r>
            <a:r>
              <a:rPr lang="fr-FR" dirty="0"/>
              <a:t> </a:t>
            </a:r>
            <a:r>
              <a:rPr lang="fr-FR" dirty="0" err="1"/>
              <a:t>along</a:t>
            </a:r>
            <a:r>
              <a:rPr lang="fr-FR" dirty="0"/>
              <a:t> the </a:t>
            </a:r>
            <a:r>
              <a:rPr lang="fr-FR" dirty="0" err="1"/>
              <a:t>actual</a:t>
            </a:r>
            <a:r>
              <a:rPr lang="fr-FR" dirty="0"/>
              <a:t> latent manifold of data, </a:t>
            </a:r>
            <a:r>
              <a:rPr lang="fr-FR" dirty="0" err="1"/>
              <a:t>so</a:t>
            </a:r>
            <a:r>
              <a:rPr lang="fr-FR" dirty="0"/>
              <a:t> the model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sense</a:t>
            </a:r>
            <a:r>
              <a:rPr lang="fr-FR" dirty="0"/>
              <a:t> of </a:t>
            </a:r>
            <a:r>
              <a:rPr lang="fr-FR" dirty="0" err="1"/>
              <a:t>novel</a:t>
            </a:r>
            <a:r>
              <a:rPr lang="fr-FR" dirty="0"/>
              <a:t> input via interpolation.</a:t>
            </a:r>
          </a:p>
          <a:p>
            <a:r>
              <a:rPr lang="fr-FR" dirty="0"/>
              <a:t>An important observation </a:t>
            </a:r>
            <a:r>
              <a:rPr lang="fr-FR" dirty="0" err="1"/>
              <a:t>here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the power of </a:t>
            </a:r>
            <a:r>
              <a:rPr lang="fr-FR" dirty="0" err="1"/>
              <a:t>this</a:t>
            </a:r>
            <a:r>
              <a:rPr lang="fr-FR" dirty="0"/>
              <a:t> model to </a:t>
            </a:r>
            <a:r>
              <a:rPr lang="fr-FR" dirty="0" err="1"/>
              <a:t>generalize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actually</a:t>
            </a:r>
            <a:r>
              <a:rPr lang="fr-FR" dirty="0"/>
              <a:t> </a:t>
            </a:r>
            <a:r>
              <a:rPr lang="fr-FR" dirty="0" err="1"/>
              <a:t>much</a:t>
            </a:r>
            <a:r>
              <a:rPr lang="fr-FR" dirty="0"/>
              <a:t> more a </a:t>
            </a:r>
            <a:r>
              <a:rPr lang="fr-FR" dirty="0" err="1"/>
              <a:t>consequence</a:t>
            </a:r>
            <a:r>
              <a:rPr lang="fr-FR" dirty="0"/>
              <a:t> of the </a:t>
            </a:r>
            <a:r>
              <a:rPr lang="fr-FR" dirty="0" err="1"/>
              <a:t>natural</a:t>
            </a:r>
            <a:r>
              <a:rPr lang="fr-FR" dirty="0"/>
              <a:t> structure of the data </a:t>
            </a:r>
            <a:r>
              <a:rPr lang="fr-FR" dirty="0" err="1"/>
              <a:t>rather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the </a:t>
            </a:r>
            <a:r>
              <a:rPr lang="fr-FR" dirty="0" err="1"/>
              <a:t>consequence</a:t>
            </a:r>
            <a:r>
              <a:rPr lang="fr-FR" dirty="0"/>
              <a:t> of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property</a:t>
            </a:r>
            <a:r>
              <a:rPr lang="fr-FR" dirty="0"/>
              <a:t> of the model.</a:t>
            </a:r>
          </a:p>
          <a:p>
            <a:r>
              <a:rPr lang="fr-FR" dirty="0"/>
              <a:t>You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say</a:t>
            </a:r>
            <a:r>
              <a:rPr lang="fr-FR" dirty="0"/>
              <a:t>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partially</a:t>
            </a:r>
            <a:r>
              <a:rPr lang="fr-FR" dirty="0"/>
              <a:t> a </a:t>
            </a:r>
            <a:r>
              <a:rPr lang="fr-FR" dirty="0" err="1"/>
              <a:t>consequence</a:t>
            </a:r>
            <a:r>
              <a:rPr lang="fr-FR" dirty="0"/>
              <a:t> of the gradient </a:t>
            </a:r>
            <a:r>
              <a:rPr lang="fr-FR" dirty="0" err="1"/>
              <a:t>descent</a:t>
            </a:r>
            <a:r>
              <a:rPr lang="fr-FR" dirty="0"/>
              <a:t> process, </a:t>
            </a:r>
            <a:r>
              <a:rPr lang="fr-FR" dirty="0" err="1"/>
              <a:t>because</a:t>
            </a:r>
            <a:r>
              <a:rPr lang="fr-FR" dirty="0"/>
              <a:t> the gradient </a:t>
            </a:r>
            <a:r>
              <a:rPr lang="fr-FR" dirty="0" err="1"/>
              <a:t>descent</a:t>
            </a:r>
            <a:r>
              <a:rPr lang="fr-FR" dirty="0"/>
              <a:t> process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gradual</a:t>
            </a:r>
            <a:r>
              <a:rPr lang="fr-FR" dirty="0"/>
              <a:t> and </a:t>
            </a:r>
            <a:r>
              <a:rPr lang="fr-FR" dirty="0" err="1"/>
              <a:t>smooth</a:t>
            </a:r>
            <a:r>
              <a:rPr lang="fr-FR" dirty="0"/>
              <a:t>, but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only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generalize</a:t>
            </a:r>
            <a:r>
              <a:rPr lang="fr-FR" dirty="0"/>
              <a:t> if </a:t>
            </a:r>
            <a:r>
              <a:rPr lang="fr-FR" dirty="0" err="1"/>
              <a:t>your</a:t>
            </a:r>
            <a:r>
              <a:rPr lang="fr-FR" dirty="0"/>
              <a:t> data </a:t>
            </a:r>
            <a:r>
              <a:rPr lang="fr-FR" dirty="0" err="1"/>
              <a:t>forms</a:t>
            </a:r>
            <a:r>
              <a:rPr lang="fr-FR" dirty="0"/>
              <a:t> a manifold </a:t>
            </a:r>
            <a:r>
              <a:rPr lang="fr-FR" dirty="0" err="1"/>
              <a:t>where</a:t>
            </a:r>
            <a:r>
              <a:rPr lang="fr-FR" dirty="0"/>
              <a:t> points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interpolated</a:t>
            </a:r>
            <a:r>
              <a:rPr lang="fr-FR" dirty="0"/>
              <a:t>.</a:t>
            </a:r>
          </a:p>
          <a:p>
            <a:r>
              <a:rPr lang="fr-FR" dirty="0"/>
              <a:t>The more informative and the 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noisy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features</a:t>
            </a:r>
            <a:r>
              <a:rPr lang="fr-FR" dirty="0"/>
              <a:t> are, the </a:t>
            </a: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generalize</a:t>
            </a:r>
            <a:r>
              <a:rPr lang="fr-FR" dirty="0"/>
              <a:t> </a:t>
            </a:r>
            <a:r>
              <a:rPr lang="fr-FR" dirty="0" err="1"/>
              <a:t>since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input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simpler</a:t>
            </a:r>
            <a:r>
              <a:rPr lang="fr-FR" dirty="0"/>
              <a:t> and </a:t>
            </a: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structured</a:t>
            </a:r>
            <a:r>
              <a:rPr lang="fr-FR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62EF4-2C71-4F47-8DB6-071D8A3E585B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28663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effective for perception </a:t>
            </a:r>
            <a:r>
              <a:rPr lang="fr-FR" dirty="0" err="1"/>
              <a:t>problems</a:t>
            </a:r>
            <a:r>
              <a:rPr lang="fr-FR" dirty="0"/>
              <a:t>, but </a:t>
            </a:r>
            <a:r>
              <a:rPr lang="fr-FR" dirty="0" err="1"/>
              <a:t>it</a:t>
            </a:r>
            <a:r>
              <a:rPr lang="fr-FR" dirty="0"/>
              <a:t> has limitations :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brittle</a:t>
            </a:r>
            <a:r>
              <a:rPr lang="fr-FR" dirty="0"/>
              <a:t>, </a:t>
            </a:r>
            <a:r>
              <a:rPr lang="fr-FR" dirty="0" err="1"/>
              <a:t>it’s</a:t>
            </a:r>
            <a:r>
              <a:rPr lang="fr-FR" dirty="0"/>
              <a:t> sensitive to </a:t>
            </a:r>
            <a:r>
              <a:rPr lang="fr-FR" dirty="0" err="1"/>
              <a:t>small</a:t>
            </a:r>
            <a:r>
              <a:rPr lang="fr-FR" dirty="0"/>
              <a:t> perturbations.</a:t>
            </a:r>
          </a:p>
          <a:p>
            <a:r>
              <a:rPr lang="fr-FR" dirty="0" err="1"/>
              <a:t>That’s</a:t>
            </a:r>
            <a:r>
              <a:rPr lang="fr-FR" dirty="0"/>
              <a:t> 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it’s</a:t>
            </a:r>
            <a:r>
              <a:rPr lang="fr-FR" dirty="0"/>
              <a:t> a point by point mapping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spaces</a:t>
            </a:r>
            <a:r>
              <a:rPr lang="fr-FR" dirty="0"/>
              <a:t> and if </a:t>
            </a:r>
            <a:r>
              <a:rPr lang="fr-FR" dirty="0" err="1"/>
              <a:t>you</a:t>
            </a:r>
            <a:r>
              <a:rPr lang="fr-FR" dirty="0"/>
              <a:t> shift one of the </a:t>
            </a:r>
            <a:r>
              <a:rPr lang="fr-FR" dirty="0" err="1"/>
              <a:t>spaces</a:t>
            </a:r>
            <a:r>
              <a:rPr lang="fr-FR" dirty="0"/>
              <a:t> </a:t>
            </a:r>
            <a:r>
              <a:rPr lang="fr-FR" dirty="0" err="1"/>
              <a:t>slightly</a:t>
            </a:r>
            <a:r>
              <a:rPr lang="fr-FR" dirty="0"/>
              <a:t>, the mapping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learned</a:t>
            </a:r>
            <a:r>
              <a:rPr lang="fr-FR" dirty="0"/>
              <a:t> breaks down.</a:t>
            </a:r>
          </a:p>
          <a:p>
            <a:r>
              <a:rPr lang="fr-FR" dirty="0" err="1"/>
              <a:t>That’s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start seeing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topology-based</a:t>
            </a:r>
            <a:r>
              <a:rPr lang="fr-FR" dirty="0"/>
              <a:t> abstraction </a:t>
            </a:r>
            <a:r>
              <a:rPr lang="fr-FR" dirty="0" err="1"/>
              <a:t>is</a:t>
            </a:r>
            <a:r>
              <a:rPr lang="fr-FR" dirty="0"/>
              <a:t> more </a:t>
            </a:r>
            <a:r>
              <a:rPr lang="fr-FR" dirty="0" err="1"/>
              <a:t>powerful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geometry-based</a:t>
            </a:r>
            <a:r>
              <a:rPr lang="fr-FR" dirty="0"/>
              <a:t> abstraction </a:t>
            </a:r>
            <a:r>
              <a:rPr lang="fr-FR" dirty="0" err="1"/>
              <a:t>because</a:t>
            </a:r>
            <a:r>
              <a:rPr lang="fr-FR" dirty="0"/>
              <a:t> distances are not </a:t>
            </a:r>
            <a:r>
              <a:rPr lang="fr-FR" dirty="0" err="1"/>
              <a:t>robust</a:t>
            </a:r>
            <a:r>
              <a:rPr lang="fr-FR" dirty="0"/>
              <a:t> to </a:t>
            </a:r>
            <a:r>
              <a:rPr lang="fr-FR" dirty="0" err="1"/>
              <a:t>small</a:t>
            </a:r>
            <a:r>
              <a:rPr lang="fr-FR" dirty="0"/>
              <a:t> perturbations but structure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robust</a:t>
            </a:r>
            <a:r>
              <a:rPr lang="fr-FR" dirty="0"/>
              <a:t> to </a:t>
            </a:r>
            <a:r>
              <a:rPr lang="fr-FR" dirty="0" err="1"/>
              <a:t>small</a:t>
            </a:r>
            <a:r>
              <a:rPr lang="fr-FR" dirty="0"/>
              <a:t> perturbations.</a:t>
            </a:r>
          </a:p>
          <a:p>
            <a:r>
              <a:rPr lang="fr-FR" dirty="0"/>
              <a:t>And </a:t>
            </a:r>
            <a:r>
              <a:rPr lang="fr-FR" dirty="0" err="1"/>
              <a:t>there’s</a:t>
            </a:r>
            <a:r>
              <a:rPr lang="fr-FR" dirty="0"/>
              <a:t> an </a:t>
            </a:r>
            <a:r>
              <a:rPr lang="fr-FR" dirty="0" err="1"/>
              <a:t>even</a:t>
            </a:r>
            <a:r>
              <a:rPr lang="fr-FR" dirty="0"/>
              <a:t> </a:t>
            </a:r>
            <a:r>
              <a:rPr lang="fr-FR" dirty="0" err="1"/>
              <a:t>bigger</a:t>
            </a:r>
            <a:r>
              <a:rPr lang="fr-FR" dirty="0"/>
              <a:t> limitation,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for </a:t>
            </a:r>
            <a:r>
              <a:rPr lang="fr-FR" dirty="0" err="1"/>
              <a:t>geometry-based</a:t>
            </a:r>
            <a:r>
              <a:rPr lang="fr-FR" dirty="0"/>
              <a:t> abstraction to </a:t>
            </a:r>
            <a:r>
              <a:rPr lang="fr-FR" dirty="0" err="1"/>
              <a:t>even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relevant,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dealing</a:t>
            </a:r>
            <a:r>
              <a:rPr lang="fr-FR" dirty="0"/>
              <a:t> with a </a:t>
            </a:r>
            <a:r>
              <a:rPr lang="fr-FR" dirty="0" err="1"/>
              <a:t>continuous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.</a:t>
            </a:r>
          </a:p>
          <a:p>
            <a:r>
              <a:rPr lang="fr-FR" dirty="0"/>
              <a:t>You </a:t>
            </a:r>
            <a:r>
              <a:rPr lang="fr-FR" dirty="0" err="1"/>
              <a:t>cannot</a:t>
            </a:r>
            <a:r>
              <a:rPr lang="fr-FR" dirty="0"/>
              <a:t> </a:t>
            </a:r>
            <a:r>
              <a:rPr lang="fr-FR" dirty="0" err="1"/>
              <a:t>apply</a:t>
            </a:r>
            <a:r>
              <a:rPr lang="fr-FR" dirty="0"/>
              <a:t>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to </a:t>
            </a:r>
            <a:r>
              <a:rPr lang="fr-FR" dirty="0" err="1"/>
              <a:t>discrete</a:t>
            </a:r>
            <a:r>
              <a:rPr lang="fr-FR" dirty="0"/>
              <a:t> </a:t>
            </a:r>
            <a:r>
              <a:rPr lang="fr-FR" dirty="0" err="1"/>
              <a:t>problems</a:t>
            </a:r>
            <a:r>
              <a:rPr lang="fr-FR" dirty="0"/>
              <a:t> like </a:t>
            </a:r>
            <a:r>
              <a:rPr lang="fr-FR" dirty="0" err="1"/>
              <a:t>sorting</a:t>
            </a:r>
            <a:r>
              <a:rPr lang="fr-FR" dirty="0"/>
              <a:t> a </a:t>
            </a:r>
            <a:r>
              <a:rPr lang="fr-FR" dirty="0" err="1"/>
              <a:t>list</a:t>
            </a:r>
            <a:r>
              <a:rPr lang="fr-FR" dirty="0"/>
              <a:t>, for instance, or </a:t>
            </a:r>
            <a:r>
              <a:rPr lang="fr-FR" dirty="0" err="1"/>
              <a:t>finding</a:t>
            </a:r>
            <a:r>
              <a:rPr lang="fr-FR" dirty="0"/>
              <a:t> prime </a:t>
            </a:r>
            <a:r>
              <a:rPr lang="fr-FR" dirty="0" err="1"/>
              <a:t>numbers</a:t>
            </a:r>
            <a:r>
              <a:rPr lang="fr-FR" dirty="0"/>
              <a:t>, or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cannot</a:t>
            </a:r>
            <a:r>
              <a:rPr lang="fr-FR" dirty="0"/>
              <a:t> </a:t>
            </a:r>
            <a:r>
              <a:rPr lang="fr-FR" dirty="0" err="1"/>
              <a:t>apply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to, </a:t>
            </a:r>
            <a:r>
              <a:rPr lang="fr-FR" dirty="0" err="1"/>
              <a:t>you</a:t>
            </a:r>
            <a:r>
              <a:rPr lang="fr-FR" dirty="0"/>
              <a:t> know, 99% of software engineering </a:t>
            </a:r>
            <a:r>
              <a:rPr lang="fr-FR" dirty="0" err="1"/>
              <a:t>problems</a:t>
            </a:r>
            <a:r>
              <a:rPr lang="fr-FR" dirty="0"/>
              <a:t>.</a:t>
            </a:r>
          </a:p>
          <a:p>
            <a:r>
              <a:rPr lang="fr-FR" dirty="0"/>
              <a:t>You </a:t>
            </a:r>
            <a:r>
              <a:rPr lang="fr-FR" dirty="0" err="1"/>
              <a:t>cannot</a:t>
            </a:r>
            <a:r>
              <a:rPr lang="fr-FR" dirty="0"/>
              <a:t> solve </a:t>
            </a: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problems</a:t>
            </a:r>
            <a:r>
              <a:rPr lang="fr-FR" dirty="0"/>
              <a:t> with </a:t>
            </a:r>
            <a:r>
              <a:rPr lang="fr-FR" dirty="0" err="1"/>
              <a:t>continuous</a:t>
            </a:r>
            <a:r>
              <a:rPr lang="fr-FR" dirty="0"/>
              <a:t> </a:t>
            </a:r>
            <a:r>
              <a:rPr lang="fr-FR" dirty="0" err="1"/>
              <a:t>optimizations</a:t>
            </a:r>
            <a:r>
              <a:rPr lang="fr-FR" dirty="0"/>
              <a:t> 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have a </a:t>
            </a:r>
            <a:r>
              <a:rPr lang="fr-FR" dirty="0" err="1"/>
              <a:t>discrete</a:t>
            </a:r>
            <a:r>
              <a:rPr lang="fr-FR" dirty="0"/>
              <a:t> structure, </a:t>
            </a:r>
            <a:r>
              <a:rPr lang="fr-FR" dirty="0" err="1"/>
              <a:t>fundamentally</a:t>
            </a:r>
            <a:r>
              <a:rPr lang="fr-FR" dirty="0"/>
              <a:t>.</a:t>
            </a:r>
          </a:p>
          <a:p>
            <a:r>
              <a:rPr lang="fr-FR" dirty="0"/>
              <a:t>You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always</a:t>
            </a:r>
            <a:r>
              <a:rPr lang="fr-FR" dirty="0"/>
              <a:t> </a:t>
            </a:r>
            <a:r>
              <a:rPr lang="fr-FR" dirty="0" err="1"/>
              <a:t>try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discrete</a:t>
            </a:r>
            <a:r>
              <a:rPr lang="fr-FR" dirty="0"/>
              <a:t> structure in a </a:t>
            </a:r>
            <a:r>
              <a:rPr lang="fr-FR" dirty="0" err="1"/>
              <a:t>continuous</a:t>
            </a:r>
            <a:r>
              <a:rPr lang="fr-FR" dirty="0"/>
              <a:t> manifold, but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couldn’t</a:t>
            </a:r>
            <a:r>
              <a:rPr lang="fr-FR" dirty="0"/>
              <a:t> use </a:t>
            </a:r>
            <a:r>
              <a:rPr lang="fr-FR" dirty="0" err="1"/>
              <a:t>that</a:t>
            </a:r>
            <a:r>
              <a:rPr lang="fr-FR" dirty="0"/>
              <a:t> manifold for interpolation,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continuous</a:t>
            </a:r>
            <a:r>
              <a:rPr lang="fr-FR" dirty="0"/>
              <a:t> </a:t>
            </a:r>
            <a:r>
              <a:rPr lang="fr-FR" dirty="0" err="1"/>
              <a:t>pareametric</a:t>
            </a:r>
            <a:r>
              <a:rPr lang="fr-FR" dirty="0"/>
              <a:t> model </a:t>
            </a:r>
            <a:r>
              <a:rPr lang="fr-FR" dirty="0" err="1"/>
              <a:t>could</a:t>
            </a:r>
            <a:r>
              <a:rPr lang="fr-FR" dirty="0"/>
              <a:t> not </a:t>
            </a:r>
            <a:r>
              <a:rPr lang="fr-FR" dirty="0" err="1"/>
              <a:t>generalize</a:t>
            </a:r>
            <a:r>
              <a:rPr lang="fr-FR" dirty="0"/>
              <a:t> to </a:t>
            </a:r>
            <a:r>
              <a:rPr lang="fr-FR" dirty="0" err="1"/>
              <a:t>things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has not </a:t>
            </a:r>
            <a:r>
              <a:rPr lang="fr-FR" dirty="0" err="1"/>
              <a:t>seen</a:t>
            </a:r>
            <a:r>
              <a:rPr lang="fr-FR" dirty="0"/>
              <a:t> </a:t>
            </a:r>
            <a:r>
              <a:rPr lang="fr-FR" dirty="0" err="1"/>
              <a:t>before</a:t>
            </a:r>
            <a:r>
              <a:rPr lang="fr-FR" dirty="0"/>
              <a:t>.</a:t>
            </a:r>
          </a:p>
          <a:p>
            <a:r>
              <a:rPr lang="fr-FR" dirty="0"/>
              <a:t>So in </a:t>
            </a:r>
            <a:r>
              <a:rPr lang="fr-FR" dirty="0" err="1"/>
              <a:t>order</a:t>
            </a:r>
            <a:r>
              <a:rPr lang="fr-FR" dirty="0"/>
              <a:t> to </a:t>
            </a:r>
            <a:r>
              <a:rPr lang="fr-FR" dirty="0" err="1"/>
              <a:t>learn</a:t>
            </a:r>
            <a:r>
              <a:rPr lang="fr-FR" dirty="0"/>
              <a:t> a </a:t>
            </a:r>
            <a:r>
              <a:rPr lang="fr-FR" dirty="0" err="1"/>
              <a:t>useful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an exhaustive sampling of the </a:t>
            </a:r>
            <a:r>
              <a:rPr lang="fr-FR" dirty="0" err="1"/>
              <a:t>problem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, </a:t>
            </a:r>
            <a:r>
              <a:rPr lang="fr-FR" dirty="0" err="1"/>
              <a:t>you’d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memorize</a:t>
            </a:r>
            <a:r>
              <a:rPr lang="fr-FR" dirty="0"/>
              <a:t> the </a:t>
            </a:r>
            <a:r>
              <a:rPr lang="fr-FR" dirty="0" err="1"/>
              <a:t>problem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, or at least </a:t>
            </a:r>
            <a:r>
              <a:rPr lang="fr-FR" dirty="0" err="1"/>
              <a:t>generative</a:t>
            </a:r>
            <a:r>
              <a:rPr lang="fr-FR" dirty="0"/>
              <a:t> </a:t>
            </a:r>
            <a:r>
              <a:rPr lang="fr-FR" dirty="0" err="1"/>
              <a:t>grammar</a:t>
            </a:r>
            <a:r>
              <a:rPr lang="fr-FR" dirty="0"/>
              <a:t> of the </a:t>
            </a:r>
            <a:r>
              <a:rPr lang="fr-FR" dirty="0" err="1"/>
              <a:t>problem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62EF4-2C71-4F47-8DB6-071D8A3E585B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55496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takeaway</a:t>
            </a:r>
            <a:r>
              <a:rPr lang="fr-FR" dirty="0"/>
              <a:t> </a:t>
            </a:r>
            <a:r>
              <a:rPr lang="fr-FR" dirty="0" err="1"/>
              <a:t>here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in </a:t>
            </a:r>
            <a:r>
              <a:rPr lang="fr-FR" dirty="0" err="1"/>
              <a:t>order</a:t>
            </a:r>
            <a:r>
              <a:rPr lang="fr-FR" dirty="0"/>
              <a:t> for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ro </a:t>
            </a:r>
            <a:r>
              <a:rPr lang="fr-FR" dirty="0" err="1"/>
              <a:t>be</a:t>
            </a:r>
            <a:r>
              <a:rPr lang="fr-FR" dirty="0"/>
              <a:t> relevant for a </a:t>
            </a:r>
            <a:r>
              <a:rPr lang="fr-FR" dirty="0" err="1"/>
              <a:t>given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things</a:t>
            </a:r>
            <a:r>
              <a:rPr lang="fr-FR" dirty="0"/>
              <a:t> :</a:t>
            </a:r>
          </a:p>
          <a:p>
            <a:pPr marL="171450" indent="-171450">
              <a:buFontTx/>
              <a:buChar char="-"/>
            </a:pPr>
            <a:r>
              <a:rPr lang="fr-FR" dirty="0"/>
              <a:t>You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interpolative</a:t>
            </a:r>
            <a:r>
              <a:rPr lang="fr-FR" dirty="0"/>
              <a:t> in nature,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the manifold </a:t>
            </a:r>
            <a:r>
              <a:rPr lang="fr-FR" dirty="0" err="1"/>
              <a:t>hypothesis</a:t>
            </a:r>
            <a:r>
              <a:rPr lang="fr-FR" dirty="0"/>
              <a:t> to </a:t>
            </a:r>
            <a:r>
              <a:rPr lang="fr-FR" dirty="0" err="1"/>
              <a:t>apply</a:t>
            </a:r>
            <a:r>
              <a:rPr lang="fr-FR" dirty="0"/>
              <a:t>, 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otherwise</a:t>
            </a:r>
            <a:r>
              <a:rPr lang="fr-FR" dirty="0"/>
              <a:t>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cannot</a:t>
            </a:r>
            <a:r>
              <a:rPr lang="fr-FR" dirty="0"/>
              <a:t> </a:t>
            </a:r>
            <a:r>
              <a:rPr lang="fr-FR" dirty="0" err="1"/>
              <a:t>generalize</a:t>
            </a:r>
            <a:r>
              <a:rPr lang="fr-FR" dirty="0"/>
              <a:t> (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memorize</a:t>
            </a:r>
            <a:r>
              <a:rPr lang="fr-FR" dirty="0"/>
              <a:t> but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not </a:t>
            </a:r>
            <a:r>
              <a:rPr lang="fr-FR" dirty="0" err="1"/>
              <a:t>generalize</a:t>
            </a:r>
            <a:r>
              <a:rPr lang="fr-FR" dirty="0"/>
              <a:t>), and </a:t>
            </a:r>
            <a:r>
              <a:rPr lang="fr-FR" dirty="0" err="1"/>
              <a:t>that’s</a:t>
            </a:r>
            <a:r>
              <a:rPr lang="fr-FR" dirty="0"/>
              <a:t> </a:t>
            </a:r>
            <a:r>
              <a:rPr lang="fr-FR" dirty="0" err="1"/>
              <a:t>true</a:t>
            </a:r>
            <a:r>
              <a:rPr lang="fr-FR" dirty="0"/>
              <a:t> for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problems</a:t>
            </a:r>
            <a:r>
              <a:rPr lang="fr-FR" dirty="0"/>
              <a:t>, in </a:t>
            </a:r>
            <a:r>
              <a:rPr lang="fr-FR" dirty="0" err="1"/>
              <a:t>particular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perception </a:t>
            </a:r>
            <a:r>
              <a:rPr lang="fr-FR" dirty="0" err="1"/>
              <a:t>problem</a:t>
            </a:r>
            <a:r>
              <a:rPr lang="fr-FR" dirty="0"/>
              <a:t>, but </a:t>
            </a:r>
            <a:r>
              <a:rPr lang="fr-FR" dirty="0" err="1"/>
              <a:t>that’s</a:t>
            </a:r>
            <a:r>
              <a:rPr lang="fr-FR" dirty="0"/>
              <a:t> not </a:t>
            </a:r>
            <a:r>
              <a:rPr lang="fr-FR" dirty="0" err="1"/>
              <a:t>true</a:t>
            </a:r>
            <a:r>
              <a:rPr lang="fr-FR" dirty="0"/>
              <a:t> for </a:t>
            </a:r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problem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And second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enough</a:t>
            </a:r>
            <a:r>
              <a:rPr lang="fr-FR" dirty="0"/>
              <a:t> data to </a:t>
            </a:r>
            <a:r>
              <a:rPr lang="fr-FR" dirty="0" err="1"/>
              <a:t>learn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manifold, and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always</a:t>
            </a:r>
            <a:r>
              <a:rPr lang="fr-FR" dirty="0"/>
              <a:t> a lot of data,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a dense sampling of the distribution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you’re</a:t>
            </a:r>
            <a:r>
              <a:rPr lang="fr-FR" dirty="0"/>
              <a:t> </a:t>
            </a:r>
            <a:r>
              <a:rPr lang="fr-FR" dirty="0" err="1"/>
              <a:t>trying</a:t>
            </a:r>
            <a:r>
              <a:rPr lang="fr-FR" dirty="0"/>
              <a:t> to </a:t>
            </a:r>
            <a:r>
              <a:rPr lang="fr-FR" dirty="0" err="1"/>
              <a:t>learn</a:t>
            </a:r>
            <a:endParaRPr lang="fr-FR" dirty="0"/>
          </a:p>
          <a:p>
            <a:pPr marL="0" indent="0">
              <a:buFontTx/>
              <a:buNone/>
            </a:pPr>
            <a:r>
              <a:rPr lang="fr-FR" dirty="0"/>
              <a:t>One </a:t>
            </a:r>
            <a:r>
              <a:rPr lang="fr-FR" dirty="0" err="1"/>
              <a:t>interesting</a:t>
            </a:r>
            <a:r>
              <a:rPr lang="fr-FR" dirty="0"/>
              <a:t> </a:t>
            </a:r>
            <a:r>
              <a:rPr lang="fr-FR" dirty="0" err="1"/>
              <a:t>thing</a:t>
            </a:r>
            <a:r>
              <a:rPr lang="fr-FR" dirty="0"/>
              <a:t> about ARC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lots of people have </a:t>
            </a:r>
            <a:r>
              <a:rPr lang="fr-FR" dirty="0" err="1"/>
              <a:t>tried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on ARC and no one has </a:t>
            </a:r>
            <a:r>
              <a:rPr lang="fr-FR" dirty="0" err="1"/>
              <a:t>managed</a:t>
            </a:r>
            <a:r>
              <a:rPr lang="fr-FR" dirty="0"/>
              <a:t> to </a:t>
            </a:r>
            <a:r>
              <a:rPr lang="fr-FR" dirty="0" err="1"/>
              <a:t>achieve</a:t>
            </a:r>
            <a:r>
              <a:rPr lang="fr-FR" dirty="0"/>
              <a:t> </a:t>
            </a:r>
            <a:r>
              <a:rPr lang="fr-FR" dirty="0" err="1"/>
              <a:t>anything</a:t>
            </a:r>
            <a:r>
              <a:rPr lang="fr-FR" dirty="0"/>
              <a:t> with </a:t>
            </a:r>
            <a:r>
              <a:rPr lang="fr-FR" dirty="0" err="1"/>
              <a:t>it</a:t>
            </a:r>
            <a:r>
              <a:rPr lang="fr-FR" dirty="0"/>
              <a:t>, not </a:t>
            </a:r>
            <a:r>
              <a:rPr lang="fr-FR" dirty="0" err="1"/>
              <a:t>even</a:t>
            </a:r>
            <a:r>
              <a:rPr lang="fr-FR" dirty="0"/>
              <a:t> solve a single test </a:t>
            </a:r>
            <a:r>
              <a:rPr lang="fr-FR" dirty="0" err="1"/>
              <a:t>sample</a:t>
            </a:r>
            <a:r>
              <a:rPr lang="fr-FR" dirty="0"/>
              <a:t>.</a:t>
            </a:r>
          </a:p>
          <a:p>
            <a:pPr marL="0" indent="0">
              <a:buFontTx/>
              <a:buNone/>
            </a:pPr>
            <a:r>
              <a:rPr lang="fr-FR" dirty="0"/>
              <a:t>And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applies</a:t>
            </a:r>
            <a:r>
              <a:rPr lang="fr-FR" dirty="0"/>
              <a:t> to </a:t>
            </a:r>
            <a:r>
              <a:rPr lang="fr-FR" dirty="0" err="1"/>
              <a:t>very</a:t>
            </a:r>
            <a:r>
              <a:rPr lang="fr-FR" dirty="0"/>
              <a:t> large, </a:t>
            </a:r>
            <a:r>
              <a:rPr lang="fr-FR" dirty="0" err="1"/>
              <a:t>pretrained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 like GPT-3.</a:t>
            </a:r>
          </a:p>
          <a:p>
            <a:pPr marL="0" indent="0">
              <a:buFontTx/>
              <a:buNone/>
            </a:pPr>
            <a:r>
              <a:rPr lang="fr-FR" dirty="0" err="1"/>
              <a:t>That’s</a:t>
            </a:r>
            <a:r>
              <a:rPr lang="fr-FR" dirty="0"/>
              <a:t> </a:t>
            </a:r>
            <a:r>
              <a:rPr lang="fr-FR" dirty="0" err="1"/>
              <a:t>because</a:t>
            </a:r>
            <a:r>
              <a:rPr lang="fr-FR" dirty="0"/>
              <a:t> the ARC </a:t>
            </a:r>
            <a:r>
              <a:rPr lang="fr-FR" dirty="0" err="1"/>
              <a:t>problems</a:t>
            </a:r>
            <a:r>
              <a:rPr lang="fr-FR" dirty="0"/>
              <a:t> are not </a:t>
            </a:r>
            <a:r>
              <a:rPr lang="fr-FR" dirty="0" err="1"/>
              <a:t>interpolative</a:t>
            </a:r>
            <a:r>
              <a:rPr lang="fr-FR" dirty="0"/>
              <a:t> in nature, and </a:t>
            </a:r>
            <a:r>
              <a:rPr lang="fr-FR" dirty="0" err="1"/>
              <a:t>you</a:t>
            </a:r>
            <a:r>
              <a:rPr lang="fr-FR" dirty="0"/>
              <a:t> only have a few </a:t>
            </a:r>
            <a:r>
              <a:rPr lang="fr-FR" dirty="0" err="1"/>
              <a:t>examples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task</a:t>
            </a:r>
            <a:r>
              <a:rPr lang="fr-FR" dirty="0"/>
              <a:t>.</a:t>
            </a:r>
          </a:p>
          <a:p>
            <a:pPr marL="0" indent="0">
              <a:buFontTx/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62EF4-2C71-4F47-8DB6-071D8A3E585B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86094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Deep</a:t>
            </a:r>
            <a:r>
              <a:rPr lang="fr-FR" dirty="0"/>
              <a:t> Learning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gonna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able to solve </a:t>
            </a:r>
            <a:r>
              <a:rPr lang="fr-FR" dirty="0" err="1"/>
              <a:t>everything</a:t>
            </a:r>
            <a:r>
              <a:rPr lang="fr-FR" dirty="0"/>
              <a:t>, </a:t>
            </a:r>
            <a:r>
              <a:rPr lang="fr-FR" dirty="0" err="1"/>
              <a:t>it’s</a:t>
            </a:r>
            <a:r>
              <a:rPr lang="fr-FR" dirty="0"/>
              <a:t> only </a:t>
            </a:r>
            <a:r>
              <a:rPr lang="fr-FR" dirty="0" err="1"/>
              <a:t>going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able to solve </a:t>
            </a:r>
            <a:r>
              <a:rPr lang="fr-FR" dirty="0" err="1"/>
              <a:t>problems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require</a:t>
            </a:r>
            <a:r>
              <a:rPr lang="fr-FR" dirty="0"/>
              <a:t> value-</a:t>
            </a:r>
            <a:r>
              <a:rPr lang="fr-FR" dirty="0" err="1"/>
              <a:t>centric</a:t>
            </a:r>
            <a:r>
              <a:rPr lang="fr-FR" dirty="0"/>
              <a:t> abstraction,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cannot</a:t>
            </a:r>
            <a:r>
              <a:rPr lang="fr-FR" dirty="0"/>
              <a:t> solve </a:t>
            </a:r>
            <a:r>
              <a:rPr lang="fr-FR" dirty="0" err="1"/>
              <a:t>problems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require</a:t>
            </a:r>
            <a:r>
              <a:rPr lang="fr-FR" dirty="0"/>
              <a:t> program-</a:t>
            </a:r>
            <a:r>
              <a:rPr lang="fr-FR" dirty="0" err="1"/>
              <a:t>centric</a:t>
            </a:r>
            <a:r>
              <a:rPr lang="fr-FR" dirty="0"/>
              <a:t> abstraction.</a:t>
            </a:r>
          </a:p>
          <a:p>
            <a:r>
              <a:rPr lang="fr-FR" dirty="0"/>
              <a:t>So </a:t>
            </a:r>
            <a:r>
              <a:rPr lang="fr-FR" dirty="0" err="1"/>
              <a:t>anything</a:t>
            </a:r>
            <a:r>
              <a:rPr lang="fr-FR" dirty="0"/>
              <a:t> a </a:t>
            </a:r>
            <a:r>
              <a:rPr lang="fr-FR" dirty="0" err="1"/>
              <a:t>human</a:t>
            </a:r>
            <a:r>
              <a:rPr lang="fr-FR" dirty="0"/>
              <a:t> can solve via perception and intuition,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probably</a:t>
            </a:r>
            <a:r>
              <a:rPr lang="fr-FR" dirty="0"/>
              <a:t> do with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, </a:t>
            </a:r>
            <a:r>
              <a:rPr lang="fr-FR" dirty="0" err="1"/>
              <a:t>assuming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get a big </a:t>
            </a:r>
            <a:r>
              <a:rPr lang="fr-FR" dirty="0" err="1"/>
              <a:t>enough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, but </a:t>
            </a:r>
            <a:r>
              <a:rPr lang="fr-FR" dirty="0" err="1"/>
              <a:t>anything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require</a:t>
            </a:r>
            <a:r>
              <a:rPr lang="fr-FR" dirty="0"/>
              <a:t> </a:t>
            </a:r>
            <a:r>
              <a:rPr lang="fr-FR" dirty="0" err="1"/>
              <a:t>reasoning</a:t>
            </a:r>
            <a:r>
              <a:rPr lang="fr-FR" dirty="0"/>
              <a:t>, planning, program-</a:t>
            </a:r>
            <a:r>
              <a:rPr lang="fr-FR" dirty="0" err="1"/>
              <a:t>centric</a:t>
            </a:r>
            <a:r>
              <a:rPr lang="fr-FR" dirty="0"/>
              <a:t> abstraction,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cannot</a:t>
            </a:r>
            <a:r>
              <a:rPr lang="fr-FR" dirty="0"/>
              <a:t> </a:t>
            </a:r>
            <a:r>
              <a:rPr lang="fr-FR" dirty="0" err="1"/>
              <a:t>really</a:t>
            </a:r>
            <a:r>
              <a:rPr lang="fr-FR" dirty="0"/>
              <a:t> solve with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, short of full </a:t>
            </a:r>
            <a:r>
              <a:rPr lang="fr-FR" dirty="0" err="1"/>
              <a:t>memorization</a:t>
            </a:r>
            <a:r>
              <a:rPr lang="fr-FR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62EF4-2C71-4F47-8DB6-071D8A3E585B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40386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How do </a:t>
            </a:r>
            <a:r>
              <a:rPr lang="fr-FR" dirty="0" err="1"/>
              <a:t>you</a:t>
            </a:r>
            <a:r>
              <a:rPr lang="fr-FR" dirty="0"/>
              <a:t> solve </a:t>
            </a: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problems</a:t>
            </a:r>
            <a:r>
              <a:rPr lang="fr-FR" dirty="0"/>
              <a:t> like ARC, </a:t>
            </a:r>
            <a:r>
              <a:rPr lang="fr-FR" dirty="0" err="1"/>
              <a:t>sorting</a:t>
            </a:r>
            <a:r>
              <a:rPr lang="fr-FR" dirty="0"/>
              <a:t> a </a:t>
            </a:r>
            <a:r>
              <a:rPr lang="fr-FR" dirty="0" err="1"/>
              <a:t>list</a:t>
            </a:r>
            <a:r>
              <a:rPr lang="fr-FR" dirty="0"/>
              <a:t>, </a:t>
            </a:r>
            <a:r>
              <a:rPr lang="fr-FR" dirty="0" err="1"/>
              <a:t>finding</a:t>
            </a:r>
            <a:r>
              <a:rPr lang="fr-FR" dirty="0"/>
              <a:t> prime </a:t>
            </a:r>
            <a:r>
              <a:rPr lang="fr-FR" dirty="0" err="1"/>
              <a:t>numbers</a:t>
            </a:r>
            <a:r>
              <a:rPr lang="fr-FR" dirty="0"/>
              <a:t>, and </a:t>
            </a:r>
            <a:r>
              <a:rPr lang="fr-FR" dirty="0" err="1"/>
              <a:t>so</a:t>
            </a:r>
            <a:r>
              <a:rPr lang="fr-FR" dirty="0"/>
              <a:t> on,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reasoning</a:t>
            </a:r>
            <a:r>
              <a:rPr lang="fr-FR" dirty="0"/>
              <a:t> and planning </a:t>
            </a:r>
            <a:r>
              <a:rPr lang="fr-FR" dirty="0" err="1"/>
              <a:t>problem</a:t>
            </a:r>
            <a:r>
              <a:rPr lang="fr-FR" dirty="0"/>
              <a:t> ?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62EF4-2C71-4F47-8DB6-071D8A3E585B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16108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simple : </a:t>
            </a:r>
            <a:r>
              <a:rPr lang="fr-FR" dirty="0" err="1"/>
              <a:t>it’s</a:t>
            </a:r>
            <a:r>
              <a:rPr lang="fr-FR" dirty="0"/>
              <a:t> program </a:t>
            </a:r>
            <a:r>
              <a:rPr lang="fr-FR" dirty="0" err="1"/>
              <a:t>synthesis</a:t>
            </a:r>
            <a:r>
              <a:rPr lang="fr-FR" dirty="0"/>
              <a:t>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say</a:t>
            </a:r>
            <a:r>
              <a:rPr lang="fr-FR" dirty="0"/>
              <a:t> </a:t>
            </a:r>
            <a:r>
              <a:rPr lang="fr-FR" dirty="0" err="1"/>
              <a:t>combinatorial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 over graphs of </a:t>
            </a:r>
            <a:r>
              <a:rPr lang="fr-FR" dirty="0" err="1"/>
              <a:t>operators</a:t>
            </a:r>
            <a:r>
              <a:rPr lang="fr-FR" dirty="0"/>
              <a:t> </a:t>
            </a:r>
            <a:r>
              <a:rPr lang="fr-FR" dirty="0" err="1"/>
              <a:t>taken</a:t>
            </a:r>
            <a:r>
              <a:rPr lang="fr-FR" dirty="0"/>
              <a:t> from a </a:t>
            </a:r>
            <a:r>
              <a:rPr lang="fr-FR" dirty="0" err="1"/>
              <a:t>domain-specific</a:t>
            </a:r>
            <a:r>
              <a:rPr lang="fr-FR" dirty="0"/>
              <a:t> </a:t>
            </a:r>
            <a:r>
              <a:rPr lang="fr-FR" dirty="0" err="1"/>
              <a:t>language</a:t>
            </a:r>
            <a:r>
              <a:rPr lang="fr-FR" dirty="0"/>
              <a:t>, a DSL.</a:t>
            </a:r>
          </a:p>
          <a:p>
            <a:r>
              <a:rPr lang="fr-FR" dirty="0"/>
              <a:t>So </a:t>
            </a:r>
            <a:r>
              <a:rPr lang="fr-FR" dirty="0" err="1"/>
              <a:t>it’s</a:t>
            </a:r>
            <a:r>
              <a:rPr lang="fr-FR" dirty="0"/>
              <a:t> a </a:t>
            </a:r>
            <a:r>
              <a:rPr lang="fr-FR" dirty="0" err="1"/>
              <a:t>dicrete</a:t>
            </a:r>
            <a:r>
              <a:rPr lang="fr-FR" dirty="0"/>
              <a:t> </a:t>
            </a:r>
            <a:r>
              <a:rPr lang="fr-FR" dirty="0" err="1"/>
              <a:t>searhc</a:t>
            </a:r>
            <a:r>
              <a:rPr lang="fr-FR" dirty="0"/>
              <a:t> over graphs, and </a:t>
            </a:r>
            <a:r>
              <a:rPr lang="fr-FR" dirty="0" err="1"/>
              <a:t>there</a:t>
            </a:r>
            <a:r>
              <a:rPr lang="fr-FR" dirty="0"/>
              <a:t> are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flavors</a:t>
            </a:r>
            <a:r>
              <a:rPr lang="fr-FR" dirty="0"/>
              <a:t> of </a:t>
            </a:r>
            <a:r>
              <a:rPr lang="fr-FR" dirty="0" err="1"/>
              <a:t>that</a:t>
            </a:r>
            <a:r>
              <a:rPr lang="fr-FR" dirty="0"/>
              <a:t>, like </a:t>
            </a:r>
            <a:r>
              <a:rPr lang="fr-FR" dirty="0" err="1"/>
              <a:t>genetic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 in </a:t>
            </a:r>
            <a:r>
              <a:rPr lang="fr-FR" dirty="0" err="1"/>
              <a:t>particular</a:t>
            </a:r>
            <a:r>
              <a:rPr lang="fr-FR" dirty="0"/>
              <a:t>, and </a:t>
            </a:r>
            <a:r>
              <a:rPr lang="fr-FR" dirty="0" err="1"/>
              <a:t>you</a:t>
            </a:r>
            <a:r>
              <a:rPr lang="fr-FR" dirty="0"/>
              <a:t> can draw an </a:t>
            </a:r>
            <a:r>
              <a:rPr lang="fr-FR" dirty="0" err="1"/>
              <a:t>analogy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machine </a:t>
            </a:r>
            <a:r>
              <a:rPr lang="fr-FR" dirty="0" err="1"/>
              <a:t>learning</a:t>
            </a:r>
            <a:r>
              <a:rPr lang="fr-FR" dirty="0"/>
              <a:t> and program </a:t>
            </a:r>
            <a:r>
              <a:rPr lang="fr-FR" dirty="0" err="1"/>
              <a:t>synthesis</a:t>
            </a:r>
            <a:r>
              <a:rPr lang="fr-FR" dirty="0"/>
              <a:t>.</a:t>
            </a:r>
          </a:p>
          <a:p>
            <a:r>
              <a:rPr lang="fr-FR" dirty="0"/>
              <a:t>In machine </a:t>
            </a:r>
            <a:r>
              <a:rPr lang="fr-FR" dirty="0" err="1"/>
              <a:t>learning</a:t>
            </a:r>
            <a:r>
              <a:rPr lang="fr-FR" dirty="0"/>
              <a:t>, </a:t>
            </a:r>
            <a:r>
              <a:rPr lang="fr-FR" dirty="0" err="1"/>
              <a:t>your</a:t>
            </a:r>
            <a:r>
              <a:rPr lang="fr-FR" dirty="0"/>
              <a:t> model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differentiable</a:t>
            </a:r>
            <a:r>
              <a:rPr lang="fr-FR" dirty="0"/>
              <a:t> </a:t>
            </a:r>
            <a:r>
              <a:rPr lang="fr-FR" dirty="0" err="1"/>
              <a:t>parametric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, and in program </a:t>
            </a:r>
            <a:r>
              <a:rPr lang="fr-FR" dirty="0" err="1"/>
              <a:t>synthesis</a:t>
            </a:r>
            <a:r>
              <a:rPr lang="fr-FR" dirty="0"/>
              <a:t>, </a:t>
            </a:r>
            <a:r>
              <a:rPr lang="fr-FR" dirty="0" err="1"/>
              <a:t>it’s</a:t>
            </a:r>
            <a:r>
              <a:rPr lang="fr-FR" dirty="0"/>
              <a:t> a graph of </a:t>
            </a:r>
            <a:r>
              <a:rPr lang="fr-FR" dirty="0" err="1"/>
              <a:t>ops</a:t>
            </a:r>
            <a:r>
              <a:rPr lang="fr-FR" dirty="0"/>
              <a:t> from a </a:t>
            </a:r>
            <a:r>
              <a:rPr lang="fr-FR" dirty="0" err="1"/>
              <a:t>domain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language</a:t>
            </a:r>
            <a:r>
              <a:rPr lang="fr-FR" dirty="0"/>
              <a:t>.</a:t>
            </a:r>
          </a:p>
          <a:p>
            <a:r>
              <a:rPr lang="fr-FR" dirty="0"/>
              <a:t>In machine </a:t>
            </a:r>
            <a:r>
              <a:rPr lang="fr-FR" dirty="0" err="1"/>
              <a:t>learning</a:t>
            </a:r>
            <a:r>
              <a:rPr lang="fr-FR" dirty="0"/>
              <a:t>,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engine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stochastic</a:t>
            </a:r>
            <a:r>
              <a:rPr lang="fr-FR" dirty="0"/>
              <a:t> gradient </a:t>
            </a:r>
            <a:r>
              <a:rPr lang="fr-FR" dirty="0" err="1"/>
              <a:t>descent</a:t>
            </a:r>
            <a:r>
              <a:rPr lang="fr-FR" dirty="0"/>
              <a:t>, and in program </a:t>
            </a:r>
            <a:r>
              <a:rPr lang="fr-FR" dirty="0" err="1"/>
              <a:t>synthesis</a:t>
            </a:r>
            <a:r>
              <a:rPr lang="fr-FR" dirty="0"/>
              <a:t>,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combinatorial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.</a:t>
            </a:r>
          </a:p>
          <a:p>
            <a:r>
              <a:rPr lang="fr-FR" dirty="0"/>
              <a:t>In machine </a:t>
            </a:r>
            <a:r>
              <a:rPr lang="fr-FR" dirty="0" err="1"/>
              <a:t>learning</a:t>
            </a:r>
            <a:r>
              <a:rPr lang="fr-FR" dirty="0"/>
              <a:t>, the key obstacle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a dense sampling of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 manifold, and in program </a:t>
            </a:r>
            <a:r>
              <a:rPr lang="fr-FR" dirty="0" err="1"/>
              <a:t>synthesis</a:t>
            </a:r>
            <a:r>
              <a:rPr lang="fr-FR" dirty="0"/>
              <a:t>, the key challenge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combinatorial</a:t>
            </a:r>
            <a:r>
              <a:rPr lang="fr-FR" dirty="0"/>
              <a:t> explosion.</a:t>
            </a:r>
          </a:p>
          <a:p>
            <a:r>
              <a:rPr lang="fr-FR" dirty="0"/>
              <a:t>So </a:t>
            </a:r>
            <a:r>
              <a:rPr lang="fr-FR" dirty="0" err="1"/>
              <a:t>you</a:t>
            </a:r>
            <a:r>
              <a:rPr lang="fr-FR" dirty="0"/>
              <a:t> can use program </a:t>
            </a:r>
            <a:r>
              <a:rPr lang="fr-FR" dirty="0" err="1"/>
              <a:t>synthesis</a:t>
            </a:r>
            <a:r>
              <a:rPr lang="fr-FR" dirty="0"/>
              <a:t> to solve </a:t>
            </a:r>
            <a:r>
              <a:rPr lang="fr-FR" dirty="0" err="1"/>
              <a:t>problems</a:t>
            </a:r>
            <a:r>
              <a:rPr lang="fr-FR" dirty="0"/>
              <a:t> from </a:t>
            </a:r>
            <a:r>
              <a:rPr lang="fr-FR" dirty="0" err="1"/>
              <a:t>very</a:t>
            </a:r>
            <a:r>
              <a:rPr lang="fr-FR" dirty="0"/>
              <a:t> few </a:t>
            </a:r>
            <a:r>
              <a:rPr lang="fr-FR" dirty="0" err="1"/>
              <a:t>examples</a:t>
            </a:r>
            <a:r>
              <a:rPr lang="fr-FR" dirty="0"/>
              <a:t>, </a:t>
            </a:r>
            <a:r>
              <a:rPr lang="fr-FR" dirty="0" err="1"/>
              <a:t>unlike</a:t>
            </a:r>
            <a:r>
              <a:rPr lang="fr-FR" dirty="0"/>
              <a:t>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, but the set of possible programs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build</a:t>
            </a:r>
            <a:r>
              <a:rPr lang="fr-FR" dirty="0"/>
              <a:t> </a:t>
            </a:r>
            <a:r>
              <a:rPr lang="fr-FR" dirty="0" err="1"/>
              <a:t>grows</a:t>
            </a:r>
            <a:r>
              <a:rPr lang="fr-FR" dirty="0"/>
              <a:t> </a:t>
            </a:r>
            <a:r>
              <a:rPr lang="fr-FR" dirty="0" err="1"/>
              <a:t>combinatorially</a:t>
            </a:r>
            <a:r>
              <a:rPr lang="fr-FR" dirty="0"/>
              <a:t> with program size,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makes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,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expensive</a:t>
            </a:r>
            <a:r>
              <a:rPr lang="fr-FR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62EF4-2C71-4F47-8DB6-071D8A3E585B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89272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Program </a:t>
            </a:r>
            <a:r>
              <a:rPr lang="fr-FR" dirty="0" err="1"/>
              <a:t>synthesis</a:t>
            </a:r>
            <a:r>
              <a:rPr lang="fr-FR" dirty="0"/>
              <a:t>, and in </a:t>
            </a:r>
            <a:r>
              <a:rPr lang="fr-FR" dirty="0" err="1"/>
              <a:t>particular</a:t>
            </a:r>
            <a:r>
              <a:rPr lang="fr-FR" dirty="0"/>
              <a:t> </a:t>
            </a:r>
            <a:r>
              <a:rPr lang="fr-FR" dirty="0" err="1"/>
              <a:t>genetic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, has been </a:t>
            </a:r>
            <a:r>
              <a:rPr lang="fr-FR" dirty="0" err="1"/>
              <a:t>pretty</a:t>
            </a:r>
            <a:r>
              <a:rPr lang="fr-FR" dirty="0"/>
              <a:t> </a:t>
            </a:r>
            <a:r>
              <a:rPr lang="fr-FR" dirty="0" err="1"/>
              <a:t>successful</a:t>
            </a:r>
            <a:r>
              <a:rPr lang="fr-FR" dirty="0"/>
              <a:t> on ARC, </a:t>
            </a:r>
            <a:r>
              <a:rPr lang="fr-FR" dirty="0" err="1"/>
              <a:t>although</a:t>
            </a:r>
            <a:r>
              <a:rPr lang="fr-FR" dirty="0"/>
              <a:t>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just</a:t>
            </a:r>
            <a:r>
              <a:rPr lang="fr-FR" dirty="0"/>
              <a:t> baby </a:t>
            </a:r>
            <a:r>
              <a:rPr lang="fr-FR" dirty="0" err="1"/>
              <a:t>steps</a:t>
            </a:r>
            <a:r>
              <a:rPr lang="fr-FR" dirty="0"/>
              <a:t>.</a:t>
            </a:r>
          </a:p>
          <a:p>
            <a:r>
              <a:rPr lang="fr-FR" dirty="0"/>
              <a:t>All the top solutions all use </a:t>
            </a:r>
            <a:r>
              <a:rPr lang="fr-FR" dirty="0" err="1"/>
              <a:t>roughly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template</a:t>
            </a:r>
            <a:r>
              <a:rPr lang="fr-FR" dirty="0"/>
              <a:t> : </a:t>
            </a:r>
            <a:r>
              <a:rPr lang="fr-FR" dirty="0" err="1"/>
              <a:t>you</a:t>
            </a:r>
            <a:r>
              <a:rPr lang="fr-FR" dirty="0"/>
              <a:t> have a DSL and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 over possible programs </a:t>
            </a:r>
            <a:r>
              <a:rPr lang="fr-FR" dirty="0" err="1"/>
              <a:t>built</a:t>
            </a:r>
            <a:r>
              <a:rPr lang="fr-FR" dirty="0"/>
              <a:t> from </a:t>
            </a:r>
            <a:r>
              <a:rPr lang="fr-FR" dirty="0" err="1"/>
              <a:t>this</a:t>
            </a:r>
            <a:r>
              <a:rPr lang="fr-FR" dirty="0"/>
              <a:t> DSL, and </a:t>
            </a:r>
            <a:r>
              <a:rPr lang="fr-FR" dirty="0" err="1"/>
              <a:t>you</a:t>
            </a:r>
            <a:r>
              <a:rPr lang="fr-FR" dirty="0"/>
              <a:t> use </a:t>
            </a:r>
            <a:r>
              <a:rPr lang="fr-FR" dirty="0" err="1"/>
              <a:t>heuristics</a:t>
            </a:r>
            <a:r>
              <a:rPr lang="fr-FR" dirty="0"/>
              <a:t> to </a:t>
            </a:r>
            <a:r>
              <a:rPr lang="fr-FR" dirty="0" err="1"/>
              <a:t>make</a:t>
            </a:r>
            <a:r>
              <a:rPr lang="fr-FR" dirty="0"/>
              <a:t> the </a:t>
            </a:r>
            <a:r>
              <a:rPr lang="fr-FR" dirty="0" err="1"/>
              <a:t>search</a:t>
            </a:r>
            <a:r>
              <a:rPr lang="fr-FR" dirty="0"/>
              <a:t> more efficient.</a:t>
            </a:r>
          </a:p>
          <a:p>
            <a:r>
              <a:rPr lang="fr-FR" dirty="0"/>
              <a:t>I </a:t>
            </a:r>
            <a:r>
              <a:rPr lang="fr-FR" dirty="0" err="1"/>
              <a:t>want</a:t>
            </a:r>
            <a:r>
              <a:rPr lang="fr-FR" dirty="0"/>
              <a:t> to stress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are </a:t>
            </a:r>
            <a:r>
              <a:rPr lang="fr-FR" dirty="0" err="1"/>
              <a:t>still</a:t>
            </a:r>
            <a:r>
              <a:rPr lang="fr-FR" dirty="0"/>
              <a:t> </a:t>
            </a:r>
            <a:r>
              <a:rPr lang="fr-FR" dirty="0" err="1"/>
              <a:t>extremely</a:t>
            </a:r>
            <a:r>
              <a:rPr lang="fr-FR" dirty="0"/>
              <a:t> primitive,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little</a:t>
            </a:r>
            <a:r>
              <a:rPr lang="fr-FR" dirty="0"/>
              <a:t> to no effort to </a:t>
            </a:r>
            <a:r>
              <a:rPr lang="fr-FR" dirty="0" err="1"/>
              <a:t>address</a:t>
            </a:r>
            <a:r>
              <a:rPr lang="fr-FR" dirty="0"/>
              <a:t> the key </a:t>
            </a:r>
            <a:r>
              <a:rPr lang="fr-FR" dirty="0" err="1"/>
              <a:t>problem</a:t>
            </a:r>
            <a:r>
              <a:rPr lang="fr-FR" dirty="0"/>
              <a:t> of </a:t>
            </a:r>
            <a:r>
              <a:rPr lang="fr-FR" dirty="0" err="1"/>
              <a:t>combinatorial</a:t>
            </a:r>
            <a:r>
              <a:rPr lang="fr-FR" dirty="0"/>
              <a:t> explosion, </a:t>
            </a:r>
            <a:r>
              <a:rPr lang="fr-FR" dirty="0" err="1"/>
              <a:t>they</a:t>
            </a:r>
            <a:r>
              <a:rPr lang="fr-FR" dirty="0"/>
              <a:t> don not </a:t>
            </a:r>
            <a:r>
              <a:rPr lang="fr-FR" dirty="0" err="1"/>
              <a:t>leverage</a:t>
            </a:r>
            <a:r>
              <a:rPr lang="fr-FR" dirty="0"/>
              <a:t> program-</a:t>
            </a:r>
            <a:r>
              <a:rPr lang="fr-FR" dirty="0" err="1"/>
              <a:t>centric</a:t>
            </a:r>
            <a:r>
              <a:rPr lang="fr-FR" dirty="0"/>
              <a:t> abstraction at </a:t>
            </a:r>
            <a:r>
              <a:rPr lang="fr-FR" dirty="0" err="1"/>
              <a:t>this</a:t>
            </a:r>
            <a:r>
              <a:rPr lang="fr-FR" dirty="0"/>
              <a:t> time.</a:t>
            </a:r>
          </a:p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they’re</a:t>
            </a:r>
            <a:r>
              <a:rPr lang="fr-FR" dirty="0"/>
              <a:t> </a:t>
            </a:r>
            <a:r>
              <a:rPr lang="fr-FR" dirty="0" err="1"/>
              <a:t>doing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really</a:t>
            </a:r>
            <a:r>
              <a:rPr lang="fr-FR" dirty="0"/>
              <a:t> </a:t>
            </a:r>
            <a:r>
              <a:rPr lang="fr-FR" dirty="0" err="1"/>
              <a:t>just</a:t>
            </a:r>
            <a:r>
              <a:rPr lang="fr-FR" dirty="0"/>
              <a:t> </a:t>
            </a:r>
            <a:r>
              <a:rPr lang="fr-FR" dirty="0" err="1"/>
              <a:t>combining</a:t>
            </a:r>
            <a:r>
              <a:rPr lang="fr-FR" dirty="0"/>
              <a:t> hard-</a:t>
            </a:r>
            <a:r>
              <a:rPr lang="fr-FR" dirty="0" err="1"/>
              <a:t>coded</a:t>
            </a:r>
            <a:r>
              <a:rPr lang="fr-FR" dirty="0"/>
              <a:t> building block from the DSL with exhaustive </a:t>
            </a:r>
            <a:r>
              <a:rPr lang="fr-FR" dirty="0" err="1"/>
              <a:t>search</a:t>
            </a:r>
            <a:r>
              <a:rPr lang="fr-FR" dirty="0"/>
              <a:t>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a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sophisticated</a:t>
            </a:r>
            <a:r>
              <a:rPr lang="fr-FR" dirty="0"/>
              <a:t> </a:t>
            </a:r>
            <a:r>
              <a:rPr lang="fr-FR" dirty="0" err="1"/>
              <a:t>algorithm</a:t>
            </a:r>
            <a:r>
              <a:rPr lang="fr-FR" dirty="0"/>
              <a:t>.</a:t>
            </a:r>
          </a:p>
          <a:p>
            <a:r>
              <a:rPr lang="fr-FR" dirty="0"/>
              <a:t>Event </a:t>
            </a:r>
            <a:r>
              <a:rPr lang="fr-FR" dirty="0" err="1"/>
              <a:t>though</a:t>
            </a:r>
            <a:r>
              <a:rPr lang="fr-FR" dirty="0"/>
              <a:t> </a:t>
            </a:r>
            <a:r>
              <a:rPr lang="fr-FR" dirty="0" err="1"/>
              <a:t>they’re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primitive,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remain</a:t>
            </a:r>
            <a:r>
              <a:rPr lang="fr-FR" dirty="0"/>
              <a:t> </a:t>
            </a:r>
            <a:r>
              <a:rPr lang="fr-FR" dirty="0" err="1"/>
              <a:t>infinitely</a:t>
            </a:r>
            <a:r>
              <a:rPr lang="fr-FR" dirty="0"/>
              <a:t> more </a:t>
            </a:r>
            <a:r>
              <a:rPr lang="fr-FR" dirty="0" err="1"/>
              <a:t>successful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on ARC </a:t>
            </a:r>
            <a:r>
              <a:rPr lang="fr-FR" dirty="0" err="1"/>
              <a:t>problems</a:t>
            </a:r>
            <a:r>
              <a:rPr lang="fr-FR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62EF4-2C71-4F47-8DB6-071D8A3E585B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20870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One </a:t>
            </a:r>
            <a:r>
              <a:rPr lang="fr-FR" dirty="0" err="1"/>
              <a:t>thing</a:t>
            </a:r>
            <a:r>
              <a:rPr lang="fr-FR" dirty="0"/>
              <a:t> </a:t>
            </a:r>
            <a:r>
              <a:rPr lang="fr-FR" dirty="0" err="1"/>
              <a:t>that’s</a:t>
            </a:r>
            <a:r>
              <a:rPr lang="fr-FR" dirty="0"/>
              <a:t> super important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if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to use </a:t>
            </a:r>
            <a:r>
              <a:rPr lang="fr-FR" dirty="0" err="1"/>
              <a:t>either</a:t>
            </a:r>
            <a:r>
              <a:rPr lang="fr-FR" dirty="0"/>
              <a:t> </a:t>
            </a:r>
            <a:r>
              <a:rPr lang="fr-FR" dirty="0" err="1"/>
              <a:t>continuous</a:t>
            </a:r>
            <a:r>
              <a:rPr lang="fr-FR" dirty="0"/>
              <a:t> </a:t>
            </a:r>
            <a:r>
              <a:rPr lang="fr-FR" dirty="0" err="1"/>
              <a:t>optimization</a:t>
            </a:r>
            <a:r>
              <a:rPr lang="fr-FR" dirty="0"/>
              <a:t> or program </a:t>
            </a:r>
            <a:r>
              <a:rPr lang="fr-FR" dirty="0" err="1"/>
              <a:t>synthesis</a:t>
            </a:r>
            <a:r>
              <a:rPr lang="fr-FR" dirty="0"/>
              <a:t> in practice,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efficient.</a:t>
            </a:r>
          </a:p>
          <a:p>
            <a:r>
              <a:rPr lang="fr-FR" dirty="0"/>
              <a:t>And if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to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something</a:t>
            </a:r>
            <a:r>
              <a:rPr lang="fr-FR" dirty="0"/>
              <a:t> efficient, </a:t>
            </a:r>
            <a:r>
              <a:rPr lang="fr-FR" dirty="0" err="1"/>
              <a:t>there’s</a:t>
            </a:r>
            <a:r>
              <a:rPr lang="fr-FR" dirty="0"/>
              <a:t> a </a:t>
            </a:r>
            <a:r>
              <a:rPr lang="fr-FR" dirty="0" err="1"/>
              <a:t>universal</a:t>
            </a:r>
            <a:r>
              <a:rPr lang="fr-FR" dirty="0"/>
              <a:t> </a:t>
            </a:r>
            <a:r>
              <a:rPr lang="fr-FR" dirty="0" err="1"/>
              <a:t>recipe</a:t>
            </a:r>
            <a:r>
              <a:rPr lang="fr-FR" dirty="0"/>
              <a:t>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introduce</a:t>
            </a:r>
            <a:r>
              <a:rPr lang="fr-FR" dirty="0"/>
              <a:t> </a:t>
            </a:r>
            <a:r>
              <a:rPr lang="fr-FR" dirty="0" err="1"/>
              <a:t>modularity</a:t>
            </a:r>
            <a:r>
              <a:rPr lang="fr-FR" dirty="0"/>
              <a:t> and </a:t>
            </a:r>
            <a:r>
              <a:rPr lang="fr-FR" dirty="0" err="1"/>
              <a:t>hierarchy</a:t>
            </a:r>
            <a:r>
              <a:rPr lang="fr-FR" dirty="0"/>
              <a:t>, and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introduce</a:t>
            </a:r>
            <a:r>
              <a:rPr lang="fr-FR" dirty="0"/>
              <a:t> </a:t>
            </a:r>
            <a:r>
              <a:rPr lang="fr-FR" dirty="0" err="1"/>
              <a:t>reuse</a:t>
            </a:r>
            <a:r>
              <a:rPr lang="fr-FR" dirty="0"/>
              <a:t>, and « </a:t>
            </a:r>
            <a:r>
              <a:rPr lang="fr-FR" dirty="0" err="1"/>
              <a:t>reuse</a:t>
            </a:r>
            <a:r>
              <a:rPr lang="fr-FR" dirty="0"/>
              <a:t> »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another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for « abstraction ».</a:t>
            </a:r>
          </a:p>
          <a:p>
            <a:r>
              <a:rPr lang="fr-FR" dirty="0" err="1"/>
              <a:t>That’s</a:t>
            </a:r>
            <a:r>
              <a:rPr lang="fr-FR" dirty="0"/>
              <a:t> </a:t>
            </a:r>
            <a:r>
              <a:rPr lang="fr-FR" dirty="0" err="1"/>
              <a:t>basically</a:t>
            </a:r>
            <a:r>
              <a:rPr lang="fr-FR" dirty="0"/>
              <a:t> </a:t>
            </a:r>
            <a:r>
              <a:rPr lang="fr-FR" dirty="0" err="1"/>
              <a:t>universally</a:t>
            </a:r>
            <a:r>
              <a:rPr lang="fr-FR" dirty="0"/>
              <a:t> </a:t>
            </a:r>
            <a:r>
              <a:rPr lang="fr-FR" dirty="0" err="1"/>
              <a:t>true</a:t>
            </a:r>
            <a:r>
              <a:rPr lang="fr-FR" dirty="0"/>
              <a:t>, and of course,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true</a:t>
            </a:r>
            <a:r>
              <a:rPr lang="fr-FR" dirty="0"/>
              <a:t> for </a:t>
            </a:r>
            <a:r>
              <a:rPr lang="fr-FR" dirty="0" err="1"/>
              <a:t>continuous</a:t>
            </a:r>
            <a:r>
              <a:rPr lang="fr-FR" dirty="0"/>
              <a:t> </a:t>
            </a:r>
            <a:r>
              <a:rPr lang="fr-FR" dirty="0" err="1"/>
              <a:t>optimization</a:t>
            </a:r>
            <a:r>
              <a:rPr lang="fr-FR" dirty="0"/>
              <a:t>,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get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add </a:t>
            </a:r>
            <a:r>
              <a:rPr lang="fr-FR" dirty="0" err="1"/>
              <a:t>modularity</a:t>
            </a:r>
            <a:r>
              <a:rPr lang="fr-FR" dirty="0"/>
              <a:t> and </a:t>
            </a:r>
            <a:r>
              <a:rPr lang="fr-FR" dirty="0" err="1"/>
              <a:t>hierarchy</a:t>
            </a:r>
            <a:r>
              <a:rPr lang="fr-FR" dirty="0"/>
              <a:t> to </a:t>
            </a:r>
            <a:r>
              <a:rPr lang="fr-FR" dirty="0" err="1"/>
              <a:t>continuous</a:t>
            </a:r>
            <a:r>
              <a:rPr lang="fr-FR" dirty="0"/>
              <a:t> </a:t>
            </a:r>
            <a:r>
              <a:rPr lang="fr-FR" dirty="0" err="1"/>
              <a:t>optimization</a:t>
            </a:r>
            <a:r>
              <a:rPr lang="fr-FR" dirty="0"/>
              <a:t>,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say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structure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parametric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deep</a:t>
            </a:r>
            <a:r>
              <a:rPr lang="fr-FR" dirty="0"/>
              <a:t> stacks of </a:t>
            </a:r>
            <a:r>
              <a:rPr lang="fr-FR" dirty="0" err="1"/>
              <a:t>layers</a:t>
            </a:r>
            <a:r>
              <a:rPr lang="fr-FR" dirty="0"/>
              <a:t>, and </a:t>
            </a:r>
            <a:r>
              <a:rPr lang="fr-FR" dirty="0" err="1"/>
              <a:t>further</a:t>
            </a:r>
            <a:r>
              <a:rPr lang="fr-FR" dirty="0"/>
              <a:t> if </a:t>
            </a:r>
            <a:r>
              <a:rPr lang="fr-FR" dirty="0" err="1"/>
              <a:t>you</a:t>
            </a:r>
            <a:r>
              <a:rPr lang="fr-FR" dirty="0"/>
              <a:t> hard code abstract module </a:t>
            </a:r>
            <a:r>
              <a:rPr lang="fr-FR" dirty="0" err="1"/>
              <a:t>reuse</a:t>
            </a:r>
            <a:r>
              <a:rPr lang="fr-FR" dirty="0"/>
              <a:t> in </a:t>
            </a:r>
            <a:r>
              <a:rPr lang="fr-FR" dirty="0" err="1"/>
              <a:t>continuous</a:t>
            </a:r>
            <a:r>
              <a:rPr lang="fr-FR" dirty="0"/>
              <a:t> </a:t>
            </a:r>
            <a:r>
              <a:rPr lang="fr-FR" dirty="0" err="1"/>
              <a:t>optimization</a:t>
            </a:r>
            <a:r>
              <a:rPr lang="fr-FR" dirty="0"/>
              <a:t>,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get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architecture patterns.</a:t>
            </a:r>
          </a:p>
          <a:p>
            <a:r>
              <a:rPr lang="fr-FR" dirty="0"/>
              <a:t>For instance convolution </a:t>
            </a:r>
            <a:r>
              <a:rPr lang="fr-FR" dirty="0" err="1"/>
              <a:t>is</a:t>
            </a:r>
            <a:r>
              <a:rPr lang="fr-FR" dirty="0"/>
              <a:t> a hard </a:t>
            </a:r>
            <a:r>
              <a:rPr lang="fr-FR" dirty="0" err="1"/>
              <a:t>coded</a:t>
            </a:r>
            <a:r>
              <a:rPr lang="fr-FR" dirty="0"/>
              <a:t> module </a:t>
            </a:r>
            <a:r>
              <a:rPr lang="fr-FR" dirty="0" err="1"/>
              <a:t>which</a:t>
            </a:r>
            <a:r>
              <a:rPr lang="fr-FR" dirty="0"/>
              <a:t> abstracts </a:t>
            </a:r>
            <a:r>
              <a:rPr lang="fr-FR" dirty="0" err="1"/>
              <a:t>away</a:t>
            </a:r>
            <a:r>
              <a:rPr lang="fr-FR" dirty="0"/>
              <a:t> spatial position.</a:t>
            </a:r>
          </a:p>
          <a:p>
            <a:r>
              <a:rPr lang="fr-FR" dirty="0"/>
              <a:t>A RNN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likewise</a:t>
            </a:r>
            <a:r>
              <a:rPr lang="fr-FR" dirty="0"/>
              <a:t> a module with a temporal « for » </a:t>
            </a:r>
            <a:r>
              <a:rPr lang="fr-FR" dirty="0" err="1"/>
              <a:t>loop</a:t>
            </a:r>
            <a:r>
              <a:rPr lang="fr-FR" dirty="0"/>
              <a:t>,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hardcodes</a:t>
            </a:r>
            <a:r>
              <a:rPr lang="fr-FR" dirty="0"/>
              <a:t> the </a:t>
            </a:r>
            <a:r>
              <a:rPr lang="fr-FR" dirty="0" err="1"/>
              <a:t>fact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time </a:t>
            </a:r>
            <a:r>
              <a:rPr lang="fr-FR" dirty="0" err="1"/>
              <a:t>steps</a:t>
            </a:r>
            <a:r>
              <a:rPr lang="fr-FR" dirty="0"/>
              <a:t> of </a:t>
            </a:r>
            <a:r>
              <a:rPr lang="fr-FR" dirty="0" err="1"/>
              <a:t>your</a:t>
            </a:r>
            <a:r>
              <a:rPr lang="fr-FR" dirty="0"/>
              <a:t> data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processed</a:t>
            </a:r>
            <a:r>
              <a:rPr lang="fr-FR" dirty="0"/>
              <a:t> by the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submodule</a:t>
            </a:r>
            <a:r>
              <a:rPr lang="fr-FR" dirty="0"/>
              <a:t>,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it’s</a:t>
            </a:r>
            <a:r>
              <a:rPr lang="fr-FR" dirty="0"/>
              <a:t> abstract with regard to the time axis. </a:t>
            </a:r>
          </a:p>
          <a:p>
            <a:r>
              <a:rPr lang="fr-FR" dirty="0"/>
              <a:t>This </a:t>
            </a:r>
            <a:r>
              <a:rPr lang="fr-FR" dirty="0" err="1"/>
              <a:t>recipe</a:t>
            </a:r>
            <a:r>
              <a:rPr lang="fr-FR" dirty="0"/>
              <a:t> of </a:t>
            </a:r>
            <a:r>
              <a:rPr lang="fr-FR" dirty="0" err="1"/>
              <a:t>making</a:t>
            </a:r>
            <a:r>
              <a:rPr lang="fr-FR" dirty="0"/>
              <a:t> </a:t>
            </a:r>
            <a:r>
              <a:rPr lang="fr-FR" dirty="0" err="1"/>
              <a:t>something</a:t>
            </a:r>
            <a:r>
              <a:rPr lang="fr-FR" dirty="0"/>
              <a:t> more efficient by </a:t>
            </a:r>
            <a:r>
              <a:rPr lang="fr-FR" dirty="0" err="1"/>
              <a:t>introducing</a:t>
            </a:r>
            <a:r>
              <a:rPr lang="fr-FR" dirty="0"/>
              <a:t> </a:t>
            </a:r>
            <a:r>
              <a:rPr lang="fr-FR" dirty="0" err="1"/>
              <a:t>modularity</a:t>
            </a:r>
            <a:r>
              <a:rPr lang="fr-FR" dirty="0"/>
              <a:t>, </a:t>
            </a:r>
            <a:r>
              <a:rPr lang="fr-FR" dirty="0" err="1"/>
              <a:t>hierarchy</a:t>
            </a:r>
            <a:r>
              <a:rPr lang="fr-FR" dirty="0"/>
              <a:t>, and </a:t>
            </a:r>
            <a:r>
              <a:rPr lang="fr-FR" dirty="0" err="1"/>
              <a:t>reuse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holds</a:t>
            </a:r>
            <a:r>
              <a:rPr lang="fr-FR" dirty="0"/>
              <a:t> </a:t>
            </a:r>
            <a:r>
              <a:rPr lang="fr-FR" dirty="0" err="1"/>
              <a:t>true</a:t>
            </a:r>
            <a:r>
              <a:rPr lang="fr-FR" dirty="0"/>
              <a:t> for </a:t>
            </a:r>
            <a:r>
              <a:rPr lang="fr-FR" dirty="0" err="1"/>
              <a:t>discrete</a:t>
            </a:r>
            <a:r>
              <a:rPr lang="fr-FR" dirty="0"/>
              <a:t> </a:t>
            </a:r>
            <a:r>
              <a:rPr lang="fr-FR" dirty="0" err="1"/>
              <a:t>combinatorial</a:t>
            </a:r>
            <a:r>
              <a:rPr lang="fr-FR" dirty="0"/>
              <a:t> </a:t>
            </a:r>
            <a:r>
              <a:rPr lang="fr-FR" dirty="0" err="1"/>
              <a:t>optimization</a:t>
            </a:r>
            <a:r>
              <a:rPr lang="fr-FR" dirty="0"/>
              <a:t>.</a:t>
            </a:r>
          </a:p>
          <a:p>
            <a:r>
              <a:rPr lang="fr-FR" dirty="0"/>
              <a:t>You can </a:t>
            </a:r>
            <a:r>
              <a:rPr lang="fr-FR" dirty="0" err="1"/>
              <a:t>limit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 to programs </a:t>
            </a:r>
            <a:r>
              <a:rPr lang="fr-FR" dirty="0" err="1"/>
              <a:t>that</a:t>
            </a:r>
            <a:r>
              <a:rPr lang="fr-FR" dirty="0"/>
              <a:t> follow software architecture best practices, </a:t>
            </a:r>
            <a:r>
              <a:rPr lang="fr-FR" dirty="0" err="1"/>
              <a:t>which</a:t>
            </a:r>
            <a:r>
              <a:rPr lang="fr-FR" dirty="0"/>
              <a:t> tend to </a:t>
            </a:r>
            <a:r>
              <a:rPr lang="fr-FR" dirty="0" err="1"/>
              <a:t>revolve</a:t>
            </a:r>
            <a:r>
              <a:rPr lang="fr-FR" dirty="0"/>
              <a:t> </a:t>
            </a:r>
            <a:r>
              <a:rPr lang="fr-FR" dirty="0" err="1"/>
              <a:t>around</a:t>
            </a:r>
            <a:r>
              <a:rPr lang="fr-FR" dirty="0"/>
              <a:t> </a:t>
            </a:r>
            <a:r>
              <a:rPr lang="fr-FR" dirty="0" err="1"/>
              <a:t>modularity</a:t>
            </a:r>
            <a:r>
              <a:rPr lang="fr-FR" dirty="0"/>
              <a:t> and </a:t>
            </a:r>
            <a:r>
              <a:rPr lang="fr-FR" dirty="0" err="1"/>
              <a:t>hierarchy</a:t>
            </a:r>
            <a:r>
              <a:rPr lang="fr-FR" dirty="0"/>
              <a:t>, and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can start </a:t>
            </a:r>
            <a:r>
              <a:rPr lang="fr-FR" dirty="0" err="1"/>
              <a:t>introducing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reuse</a:t>
            </a:r>
            <a:r>
              <a:rPr lang="fr-FR" dirty="0"/>
              <a:t>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second type of abstraction </a:t>
            </a:r>
            <a:r>
              <a:rPr lang="fr-FR" dirty="0" err="1"/>
              <a:t>that</a:t>
            </a:r>
            <a:r>
              <a:rPr lang="fr-FR" dirty="0"/>
              <a:t> I </a:t>
            </a:r>
            <a:r>
              <a:rPr lang="fr-FR" dirty="0" err="1"/>
              <a:t>mentioned</a:t>
            </a:r>
            <a:r>
              <a:rPr lang="fr-FR" dirty="0"/>
              <a:t>, program-</a:t>
            </a:r>
            <a:r>
              <a:rPr lang="fr-FR" dirty="0" err="1"/>
              <a:t>centric</a:t>
            </a:r>
            <a:r>
              <a:rPr lang="fr-FR" dirty="0"/>
              <a:t> abstraction.</a:t>
            </a:r>
          </a:p>
          <a:p>
            <a:r>
              <a:rPr lang="fr-FR" dirty="0"/>
              <a:t>In </a:t>
            </a:r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there</a:t>
            </a:r>
            <a:r>
              <a:rPr lang="fr-FR" dirty="0"/>
              <a:t> are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tools</a:t>
            </a:r>
            <a:r>
              <a:rPr lang="fr-FR" dirty="0"/>
              <a:t> at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disposal</a:t>
            </a:r>
            <a:r>
              <a:rPr lang="fr-FR" dirty="0"/>
              <a:t> to </a:t>
            </a:r>
            <a:r>
              <a:rPr lang="fr-FR" dirty="0" err="1"/>
              <a:t>make</a:t>
            </a:r>
            <a:r>
              <a:rPr lang="fr-FR" dirty="0"/>
              <a:t> program </a:t>
            </a:r>
            <a:r>
              <a:rPr lang="fr-FR" dirty="0" err="1"/>
              <a:t>synthesis</a:t>
            </a:r>
            <a:r>
              <a:rPr lang="fr-FR" dirty="0"/>
              <a:t> efficient : </a:t>
            </a:r>
            <a:r>
              <a:rPr lang="fr-FR" dirty="0" err="1"/>
              <a:t>there’s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abstract 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reuse</a:t>
            </a:r>
            <a:r>
              <a:rPr lang="fr-FR" dirty="0"/>
              <a:t>, and </a:t>
            </a:r>
            <a:r>
              <a:rPr lang="fr-FR" dirty="0" err="1"/>
              <a:t>there’s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making</a:t>
            </a:r>
            <a:r>
              <a:rPr lang="fr-FR" dirty="0"/>
              <a:t> </a:t>
            </a:r>
            <a:r>
              <a:rPr lang="fr-FR" dirty="0" err="1"/>
              <a:t>smarter</a:t>
            </a:r>
            <a:r>
              <a:rPr lang="fr-FR" dirty="0"/>
              <a:t> </a:t>
            </a:r>
            <a:r>
              <a:rPr lang="fr-FR" dirty="0" err="1"/>
              <a:t>branching</a:t>
            </a:r>
            <a:r>
              <a:rPr lang="fr-FR" dirty="0"/>
              <a:t> </a:t>
            </a:r>
            <a:r>
              <a:rPr lang="fr-FR" dirty="0" err="1"/>
              <a:t>decisions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you’re</a:t>
            </a:r>
            <a:r>
              <a:rPr lang="fr-FR" dirty="0"/>
              <a:t> </a:t>
            </a:r>
            <a:r>
              <a:rPr lang="fr-FR" dirty="0" err="1"/>
              <a:t>searching</a:t>
            </a:r>
            <a:r>
              <a:rPr lang="fr-FR" dirty="0"/>
              <a:t> over the program </a:t>
            </a:r>
            <a:r>
              <a:rPr lang="fr-FR" dirty="0" err="1"/>
              <a:t>space</a:t>
            </a:r>
            <a:r>
              <a:rPr lang="fr-FR" dirty="0"/>
              <a:t> : </a:t>
            </a:r>
            <a:r>
              <a:rPr lang="fr-FR" dirty="0" err="1"/>
              <a:t>reduce</a:t>
            </a:r>
            <a:r>
              <a:rPr lang="fr-FR" dirty="0"/>
              <a:t> program </a:t>
            </a:r>
            <a:r>
              <a:rPr lang="fr-FR" dirty="0" err="1"/>
              <a:t>space</a:t>
            </a:r>
            <a:r>
              <a:rPr lang="fr-FR" dirty="0"/>
              <a:t> in </a:t>
            </a:r>
            <a:r>
              <a:rPr lang="fr-FR" dirty="0" err="1"/>
              <a:t>order</a:t>
            </a:r>
            <a:r>
              <a:rPr lang="fr-FR" dirty="0"/>
              <a:t> to </a:t>
            </a:r>
            <a:r>
              <a:rPr lang="fr-FR" dirty="0" err="1"/>
              <a:t>fight</a:t>
            </a:r>
            <a:r>
              <a:rPr lang="fr-FR" dirty="0"/>
              <a:t> </a:t>
            </a:r>
            <a:r>
              <a:rPr lang="fr-FR" dirty="0" err="1"/>
              <a:t>combinatorial</a:t>
            </a:r>
            <a:r>
              <a:rPr lang="fr-FR" dirty="0"/>
              <a:t> explosion.</a:t>
            </a:r>
          </a:p>
          <a:p>
            <a:r>
              <a:rPr lang="fr-FR" dirty="0"/>
              <a:t>You can </a:t>
            </a:r>
            <a:r>
              <a:rPr lang="fr-FR" dirty="0" err="1"/>
              <a:t>actually</a:t>
            </a:r>
            <a:r>
              <a:rPr lang="fr-FR" dirty="0"/>
              <a:t> use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there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62EF4-2C71-4F47-8DB6-071D8A3E585B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5785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Generalization</a:t>
            </a:r>
            <a:r>
              <a:rPr lang="fr-FR" dirty="0"/>
              <a:t> </a:t>
            </a:r>
            <a:r>
              <a:rPr lang="fr-FR" dirty="0" err="1"/>
              <a:t>characterizes</a:t>
            </a:r>
            <a:r>
              <a:rPr lang="fr-FR" dirty="0"/>
              <a:t> the </a:t>
            </a:r>
            <a:r>
              <a:rPr lang="fr-FR" dirty="0" err="1"/>
              <a:t>relationship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the information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have,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priors</a:t>
            </a:r>
            <a:r>
              <a:rPr lang="fr-FR" dirty="0"/>
              <a:t> as </a:t>
            </a:r>
            <a:r>
              <a:rPr lang="fr-FR" dirty="0" err="1"/>
              <a:t>well</a:t>
            </a:r>
            <a:r>
              <a:rPr lang="fr-FR" dirty="0"/>
              <a:t> as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past</a:t>
            </a:r>
            <a:r>
              <a:rPr lang="fr-FR" dirty="0"/>
              <a:t> </a:t>
            </a:r>
            <a:r>
              <a:rPr lang="fr-FR" dirty="0" err="1"/>
              <a:t>experience</a:t>
            </a:r>
            <a:r>
              <a:rPr lang="fr-FR" dirty="0"/>
              <a:t>, and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operational</a:t>
            </a:r>
            <a:r>
              <a:rPr lang="fr-FR" dirty="0"/>
              <a:t> area over the </a:t>
            </a:r>
            <a:r>
              <a:rPr lang="fr-FR" dirty="0" err="1"/>
              <a:t>space</a:t>
            </a:r>
            <a:r>
              <a:rPr lang="fr-FR" dirty="0"/>
              <a:t> of </a:t>
            </a:r>
            <a:r>
              <a:rPr lang="fr-FR" dirty="0" err="1"/>
              <a:t>potential</a:t>
            </a:r>
            <a:r>
              <a:rPr lang="fr-FR" dirty="0"/>
              <a:t> future situations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might</a:t>
            </a:r>
            <a:r>
              <a:rPr lang="fr-FR" dirty="0"/>
              <a:t> </a:t>
            </a:r>
            <a:r>
              <a:rPr lang="fr-FR" dirty="0" err="1"/>
              <a:t>encounter</a:t>
            </a:r>
            <a:r>
              <a:rPr lang="fr-FR" dirty="0"/>
              <a:t>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uncertainty</a:t>
            </a:r>
            <a:r>
              <a:rPr lang="fr-FR" dirty="0"/>
              <a:t> and </a:t>
            </a:r>
            <a:r>
              <a:rPr lang="fr-FR" dirty="0" err="1"/>
              <a:t>novelty</a:t>
            </a:r>
            <a:r>
              <a:rPr lang="fr-FR" dirty="0"/>
              <a:t>.</a:t>
            </a:r>
          </a:p>
          <a:p>
            <a:r>
              <a:rPr lang="fr-FR" dirty="0" err="1"/>
              <a:t>Generalization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efficiency</a:t>
            </a:r>
            <a:r>
              <a:rPr lang="fr-FR" dirty="0"/>
              <a:t> with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operationalize</a:t>
            </a:r>
            <a:r>
              <a:rPr lang="fr-FR" dirty="0"/>
              <a:t> </a:t>
            </a:r>
            <a:r>
              <a:rPr lang="fr-FR" dirty="0" err="1"/>
              <a:t>past</a:t>
            </a:r>
            <a:r>
              <a:rPr lang="fr-FR" dirty="0"/>
              <a:t> information to deal with the future,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interpret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as a </a:t>
            </a:r>
            <a:r>
              <a:rPr lang="fr-FR" dirty="0" err="1"/>
              <a:t>kind</a:t>
            </a:r>
            <a:r>
              <a:rPr lang="fr-FR" dirty="0"/>
              <a:t> of conversion ratio.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62EF4-2C71-4F47-8DB6-071D8A3E585B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50881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Let’s</a:t>
            </a:r>
            <a:r>
              <a:rPr lang="fr-FR" dirty="0"/>
              <a:t> talk </a:t>
            </a:r>
            <a:r>
              <a:rPr lang="fr-FR" dirty="0" err="1"/>
              <a:t>briefly</a:t>
            </a:r>
            <a:r>
              <a:rPr lang="fr-FR" dirty="0"/>
              <a:t> about </a:t>
            </a:r>
            <a:r>
              <a:rPr lang="fr-FR" dirty="0" err="1"/>
              <a:t>symbolic</a:t>
            </a:r>
            <a:r>
              <a:rPr lang="fr-FR" dirty="0"/>
              <a:t> module </a:t>
            </a:r>
            <a:r>
              <a:rPr lang="fr-FR" dirty="0" err="1"/>
              <a:t>reuse</a:t>
            </a:r>
            <a:r>
              <a:rPr lang="fr-FR" dirty="0"/>
              <a:t>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, </a:t>
            </a:r>
            <a:r>
              <a:rPr lang="fr-FR" dirty="0" err="1"/>
              <a:t>again</a:t>
            </a:r>
            <a:r>
              <a:rPr lang="fr-FR" dirty="0"/>
              <a:t>, program </a:t>
            </a:r>
            <a:r>
              <a:rPr lang="fr-FR" dirty="0" err="1"/>
              <a:t>centric</a:t>
            </a:r>
            <a:r>
              <a:rPr lang="fr-FR" dirty="0"/>
              <a:t> abstraction.</a:t>
            </a:r>
          </a:p>
          <a:p>
            <a:r>
              <a:rPr lang="fr-FR" dirty="0"/>
              <a:t>The </a:t>
            </a:r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idea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start with a </a:t>
            </a:r>
            <a:r>
              <a:rPr lang="fr-FR" dirty="0" err="1"/>
              <a:t>given</a:t>
            </a:r>
            <a:r>
              <a:rPr lang="fr-FR" dirty="0"/>
              <a:t> DSL, and </a:t>
            </a:r>
            <a:r>
              <a:rPr lang="fr-FR" dirty="0" err="1"/>
              <a:t>you</a:t>
            </a:r>
            <a:r>
              <a:rPr lang="fr-FR" dirty="0"/>
              <a:t> run program </a:t>
            </a:r>
            <a:r>
              <a:rPr lang="fr-FR" dirty="0" err="1"/>
              <a:t>search</a:t>
            </a:r>
            <a:r>
              <a:rPr lang="fr-FR" dirty="0"/>
              <a:t> to solve </a:t>
            </a:r>
            <a:r>
              <a:rPr lang="fr-FR" dirty="0" err="1"/>
              <a:t>various</a:t>
            </a:r>
            <a:r>
              <a:rPr lang="fr-FR" dirty="0"/>
              <a:t> </a:t>
            </a:r>
            <a:r>
              <a:rPr lang="fr-FR" dirty="0" err="1"/>
              <a:t>problems</a:t>
            </a:r>
            <a:r>
              <a:rPr lang="fr-FR" dirty="0"/>
              <a:t>, like ARC </a:t>
            </a:r>
            <a:r>
              <a:rPr lang="fr-FR" dirty="0" err="1"/>
              <a:t>tasks</a:t>
            </a:r>
            <a:r>
              <a:rPr lang="fr-FR" dirty="0"/>
              <a:t> for </a:t>
            </a:r>
            <a:r>
              <a:rPr lang="fr-FR" dirty="0" err="1"/>
              <a:t>example</a:t>
            </a:r>
            <a:r>
              <a:rPr lang="fr-FR" dirty="0"/>
              <a:t>,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generate</a:t>
            </a:r>
            <a:r>
              <a:rPr lang="fr-FR" dirty="0"/>
              <a:t> solution programs, and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start </a:t>
            </a:r>
            <a:r>
              <a:rPr lang="fr-FR" dirty="0" err="1"/>
              <a:t>identifying</a:t>
            </a:r>
            <a:r>
              <a:rPr lang="fr-FR" dirty="0"/>
              <a:t> </a:t>
            </a:r>
            <a:r>
              <a:rPr lang="fr-FR" dirty="0" err="1"/>
              <a:t>subgraph</a:t>
            </a:r>
            <a:r>
              <a:rPr lang="fr-FR" dirty="0"/>
              <a:t> </a:t>
            </a:r>
            <a:r>
              <a:rPr lang="fr-FR" dirty="0" err="1"/>
              <a:t>isomorphisms</a:t>
            </a:r>
            <a:r>
              <a:rPr lang="fr-FR" dirty="0"/>
              <a:t>, </a:t>
            </a:r>
            <a:r>
              <a:rPr lang="fr-FR" dirty="0" err="1"/>
              <a:t>both</a:t>
            </a:r>
            <a:r>
              <a:rPr lang="fr-FR" dirty="0"/>
              <a:t> </a:t>
            </a:r>
            <a:r>
              <a:rPr lang="fr-FR" dirty="0" err="1"/>
              <a:t>within</a:t>
            </a:r>
            <a:r>
              <a:rPr lang="fr-FR" dirty="0"/>
              <a:t> the program and </a:t>
            </a:r>
            <a:r>
              <a:rPr lang="fr-FR" dirty="0" err="1"/>
              <a:t>across</a:t>
            </a:r>
            <a:r>
              <a:rPr lang="fr-FR" dirty="0"/>
              <a:t> programs, and </a:t>
            </a:r>
            <a:r>
              <a:rPr lang="fr-FR" dirty="0" err="1"/>
              <a:t>you</a:t>
            </a:r>
            <a:r>
              <a:rPr lang="fr-FR" dirty="0"/>
              <a:t> abstract </a:t>
            </a: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subprograms</a:t>
            </a:r>
            <a:r>
              <a:rPr lang="fr-FR" dirty="0"/>
              <a:t> </a:t>
            </a:r>
            <a:r>
              <a:rPr lang="fr-FR" dirty="0" err="1"/>
              <a:t>away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reusable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, and </a:t>
            </a:r>
            <a:r>
              <a:rPr lang="fr-FR" dirty="0" err="1"/>
              <a:t>you</a:t>
            </a:r>
            <a:r>
              <a:rPr lang="fr-FR" dirty="0"/>
              <a:t> add </a:t>
            </a: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back to the </a:t>
            </a:r>
            <a:r>
              <a:rPr lang="fr-FR" dirty="0" err="1"/>
              <a:t>DSl</a:t>
            </a:r>
            <a:r>
              <a:rPr lang="fr-FR" dirty="0"/>
              <a:t>, and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keep</a:t>
            </a:r>
            <a:r>
              <a:rPr lang="fr-FR" dirty="0"/>
              <a:t> </a:t>
            </a:r>
            <a:r>
              <a:rPr lang="fr-FR" dirty="0" err="1"/>
              <a:t>searching</a:t>
            </a:r>
            <a:r>
              <a:rPr lang="fr-FR" dirty="0"/>
              <a:t>.</a:t>
            </a:r>
          </a:p>
          <a:p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 </a:t>
            </a:r>
            <a:r>
              <a:rPr lang="fr-FR" dirty="0" err="1"/>
              <a:t>includes</a:t>
            </a:r>
            <a:r>
              <a:rPr lang="fr-FR" dirty="0"/>
              <a:t> </a:t>
            </a:r>
            <a:r>
              <a:rPr lang="fr-FR" dirty="0" err="1"/>
              <a:t>these</a:t>
            </a:r>
            <a:r>
              <a:rPr lang="fr-FR" dirty="0"/>
              <a:t> abstract </a:t>
            </a:r>
            <a:r>
              <a:rPr lang="fr-FR" dirty="0" err="1"/>
              <a:t>functions</a:t>
            </a:r>
            <a:r>
              <a:rPr lang="fr-FR" dirty="0"/>
              <a:t>.</a:t>
            </a:r>
          </a:p>
          <a:p>
            <a:r>
              <a:rPr lang="fr-FR" dirty="0"/>
              <a:t>So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similar</a:t>
            </a:r>
            <a:r>
              <a:rPr lang="fr-FR" dirty="0"/>
              <a:t> to software best practices, like </a:t>
            </a:r>
            <a:r>
              <a:rPr lang="fr-FR" dirty="0" err="1"/>
              <a:t>reusing</a:t>
            </a:r>
            <a:r>
              <a:rPr lang="fr-FR" dirty="0"/>
              <a:t> an open source </a:t>
            </a:r>
            <a:r>
              <a:rPr lang="fr-FR" dirty="0" err="1"/>
              <a:t>library</a:t>
            </a:r>
            <a:r>
              <a:rPr lang="fr-FR" dirty="0"/>
              <a:t>, for instance, and </a:t>
            </a:r>
            <a:r>
              <a:rPr lang="fr-FR" dirty="0" err="1"/>
              <a:t>that’s</a:t>
            </a:r>
            <a:r>
              <a:rPr lang="fr-FR" dirty="0"/>
              <a:t> one </a:t>
            </a:r>
            <a:r>
              <a:rPr lang="fr-FR" dirty="0" err="1"/>
              <a:t>very</a:t>
            </a:r>
            <a:r>
              <a:rPr lang="fr-FR" dirty="0"/>
              <a:t> important </a:t>
            </a:r>
            <a:r>
              <a:rPr lang="fr-FR" dirty="0" err="1"/>
              <a:t>way</a:t>
            </a:r>
            <a:r>
              <a:rPr lang="fr-FR" dirty="0"/>
              <a:t> to </a:t>
            </a:r>
            <a:r>
              <a:rPr lang="fr-FR" dirty="0" err="1"/>
              <a:t>make</a:t>
            </a:r>
            <a:r>
              <a:rPr lang="fr-FR" dirty="0"/>
              <a:t> program </a:t>
            </a:r>
            <a:r>
              <a:rPr lang="fr-FR" dirty="0" err="1"/>
              <a:t>synthesis</a:t>
            </a:r>
            <a:r>
              <a:rPr lang="fr-FR" dirty="0"/>
              <a:t> more efficient.</a:t>
            </a:r>
          </a:p>
          <a:p>
            <a:r>
              <a:rPr lang="fr-FR" dirty="0"/>
              <a:t>But </a:t>
            </a:r>
            <a:r>
              <a:rPr lang="fr-FR" dirty="0" err="1"/>
              <a:t>there’s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a </a:t>
            </a:r>
            <a:r>
              <a:rPr lang="fr-FR" dirty="0" err="1"/>
              <a:t>complementary</a:t>
            </a:r>
            <a:r>
              <a:rPr lang="fr-FR" dirty="0"/>
              <a:t> and </a:t>
            </a:r>
            <a:r>
              <a:rPr lang="fr-FR" dirty="0" err="1"/>
              <a:t>even</a:t>
            </a:r>
            <a:r>
              <a:rPr lang="fr-FR" dirty="0"/>
              <a:t> more </a:t>
            </a:r>
            <a:r>
              <a:rPr lang="fr-FR" dirty="0" err="1"/>
              <a:t>powerful</a:t>
            </a:r>
            <a:r>
              <a:rPr lang="fr-FR" dirty="0"/>
              <a:t> </a:t>
            </a:r>
            <a:r>
              <a:rPr lang="fr-FR" dirty="0" err="1"/>
              <a:t>way</a:t>
            </a:r>
            <a:r>
              <a:rPr lang="fr-FR" dirty="0"/>
              <a:t> to </a:t>
            </a:r>
            <a:r>
              <a:rPr lang="fr-FR" dirty="0" err="1"/>
              <a:t>improve</a:t>
            </a:r>
            <a:r>
              <a:rPr lang="fr-FR" dirty="0"/>
              <a:t> program </a:t>
            </a:r>
            <a:r>
              <a:rPr lang="fr-FR" dirty="0" err="1"/>
              <a:t>synthesis</a:t>
            </a:r>
            <a:r>
              <a:rPr lang="fr-FR" dirty="0"/>
              <a:t>, and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to merge program </a:t>
            </a:r>
            <a:r>
              <a:rPr lang="fr-FR" dirty="0" err="1"/>
              <a:t>synthesis</a:t>
            </a:r>
            <a:r>
              <a:rPr lang="fr-FR" dirty="0"/>
              <a:t> with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, to </a:t>
            </a:r>
            <a:r>
              <a:rPr lang="fr-FR" dirty="0" err="1"/>
              <a:t>levergae</a:t>
            </a:r>
            <a:r>
              <a:rPr lang="fr-FR" dirty="0"/>
              <a:t>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as a </a:t>
            </a:r>
            <a:r>
              <a:rPr lang="fr-FR" dirty="0" err="1"/>
              <a:t>way</a:t>
            </a:r>
            <a:r>
              <a:rPr lang="fr-FR" dirty="0"/>
              <a:t> to </a:t>
            </a:r>
            <a:r>
              <a:rPr lang="fr-FR" dirty="0" err="1"/>
              <a:t>reduce</a:t>
            </a:r>
            <a:r>
              <a:rPr lang="fr-FR" dirty="0"/>
              <a:t> the program </a:t>
            </a:r>
            <a:r>
              <a:rPr lang="fr-FR" dirty="0" err="1"/>
              <a:t>search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and to </a:t>
            </a:r>
            <a:r>
              <a:rPr lang="fr-FR" dirty="0" err="1"/>
              <a:t>fight</a:t>
            </a:r>
            <a:r>
              <a:rPr lang="fr-FR" dirty="0"/>
              <a:t> </a:t>
            </a:r>
            <a:r>
              <a:rPr lang="fr-FR" dirty="0" err="1"/>
              <a:t>combinatorial</a:t>
            </a:r>
            <a:r>
              <a:rPr lang="fr-FR" dirty="0"/>
              <a:t> explosion.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62EF4-2C71-4F47-8DB6-071D8A3E585B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45580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fact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has not been </a:t>
            </a:r>
            <a:r>
              <a:rPr lang="fr-FR" dirty="0" err="1"/>
              <a:t>used</a:t>
            </a:r>
            <a:r>
              <a:rPr lang="fr-FR" dirty="0"/>
              <a:t> on ARC type </a:t>
            </a:r>
            <a:r>
              <a:rPr lang="fr-FR" dirty="0" err="1"/>
              <a:t>problems</a:t>
            </a:r>
            <a:r>
              <a:rPr lang="fr-FR" dirty="0"/>
              <a:t> </a:t>
            </a:r>
            <a:r>
              <a:rPr lang="fr-FR" dirty="0" err="1"/>
              <a:t>so</a:t>
            </a:r>
            <a:r>
              <a:rPr lang="fr-FR" dirty="0"/>
              <a:t> far </a:t>
            </a:r>
            <a:r>
              <a:rPr lang="fr-FR" dirty="0" err="1"/>
              <a:t>doesn’t</a:t>
            </a:r>
            <a:r>
              <a:rPr lang="fr-FR" dirty="0"/>
              <a:t> </a:t>
            </a:r>
            <a:r>
              <a:rPr lang="fr-FR" dirty="0" err="1"/>
              <a:t>mean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useless</a:t>
            </a:r>
            <a:r>
              <a:rPr lang="fr-FR" dirty="0"/>
              <a:t>, at all.</a:t>
            </a:r>
          </a:p>
          <a:p>
            <a:r>
              <a:rPr lang="fr-FR" dirty="0"/>
              <a:t>I </a:t>
            </a:r>
            <a:r>
              <a:rPr lang="fr-FR" dirty="0" err="1"/>
              <a:t>think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really</a:t>
            </a:r>
            <a:r>
              <a:rPr lang="fr-FR" dirty="0"/>
              <a:t> has a rôle to </a:t>
            </a:r>
            <a:r>
              <a:rPr lang="fr-FR" dirty="0" err="1"/>
              <a:t>play</a:t>
            </a:r>
            <a:r>
              <a:rPr lang="fr-FR" dirty="0"/>
              <a:t>.</a:t>
            </a:r>
          </a:p>
          <a:p>
            <a:r>
              <a:rPr lang="fr-FR" dirty="0"/>
              <a:t>I </a:t>
            </a:r>
            <a:r>
              <a:rPr lang="fr-FR" dirty="0" err="1"/>
              <a:t>said</a:t>
            </a:r>
            <a:r>
              <a:rPr lang="fr-FR" dirty="0"/>
              <a:t> </a:t>
            </a:r>
            <a:r>
              <a:rPr lang="fr-FR" dirty="0" err="1"/>
              <a:t>earlier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all intelligence </a:t>
            </a:r>
            <a:r>
              <a:rPr lang="fr-FR" dirty="0" err="1"/>
              <a:t>is</a:t>
            </a:r>
            <a:r>
              <a:rPr lang="fr-FR" dirty="0"/>
              <a:t> a combination of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forms</a:t>
            </a:r>
            <a:r>
              <a:rPr lang="fr-FR" dirty="0"/>
              <a:t> of abstraction, and I </a:t>
            </a:r>
            <a:r>
              <a:rPr lang="fr-FR" dirty="0" err="1"/>
              <a:t>don’t</a:t>
            </a:r>
            <a:r>
              <a:rPr lang="fr-FR" dirty="0"/>
              <a:t> </a:t>
            </a:r>
            <a:r>
              <a:rPr lang="fr-FR" dirty="0" err="1"/>
              <a:t>think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can go </a:t>
            </a:r>
            <a:r>
              <a:rPr lang="fr-FR" dirty="0" err="1"/>
              <a:t>very</a:t>
            </a:r>
            <a:r>
              <a:rPr lang="fr-FR" dirty="0"/>
              <a:t> far with only one of </a:t>
            </a:r>
            <a:r>
              <a:rPr lang="fr-FR" dirty="0" err="1"/>
              <a:t>these</a:t>
            </a:r>
            <a:r>
              <a:rPr lang="fr-FR" dirty="0"/>
              <a:t>, I </a:t>
            </a:r>
            <a:r>
              <a:rPr lang="fr-FR" dirty="0" err="1"/>
              <a:t>think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combine the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forms</a:t>
            </a:r>
            <a:r>
              <a:rPr lang="fr-FR" dirty="0"/>
              <a:t> of abstraction in </a:t>
            </a:r>
            <a:r>
              <a:rPr lang="fr-FR" dirty="0" err="1"/>
              <a:t>order</a:t>
            </a:r>
            <a:r>
              <a:rPr lang="fr-FR" dirty="0"/>
              <a:t> to </a:t>
            </a:r>
            <a:r>
              <a:rPr lang="fr-FR" dirty="0" err="1"/>
              <a:t>achieve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true</a:t>
            </a:r>
            <a:r>
              <a:rPr lang="fr-FR" dirty="0"/>
              <a:t> </a:t>
            </a:r>
            <a:r>
              <a:rPr lang="fr-FR" dirty="0" err="1"/>
              <a:t>potential</a:t>
            </a:r>
            <a:r>
              <a:rPr lang="fr-FR" dirty="0"/>
              <a:t>.</a:t>
            </a:r>
          </a:p>
          <a:p>
            <a:r>
              <a:rPr lang="fr-FR" dirty="0"/>
              <a:t>And I </a:t>
            </a:r>
            <a:r>
              <a:rPr lang="fr-FR" dirty="0" err="1"/>
              <a:t>think</a:t>
            </a:r>
            <a:r>
              <a:rPr lang="fr-FR" dirty="0"/>
              <a:t> </a:t>
            </a:r>
            <a:r>
              <a:rPr lang="fr-FR" dirty="0" err="1"/>
              <a:t>that’s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human</a:t>
            </a:r>
            <a:r>
              <a:rPr lang="fr-FR" dirty="0"/>
              <a:t> intelligence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really</a:t>
            </a:r>
            <a:r>
              <a:rPr lang="fr-FR" dirty="0"/>
              <a:t> good at. Human intelligence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really</a:t>
            </a:r>
            <a:r>
              <a:rPr lang="fr-FR" dirty="0"/>
              <a:t> good at </a:t>
            </a:r>
            <a:r>
              <a:rPr lang="fr-FR" dirty="0" err="1"/>
              <a:t>combining</a:t>
            </a:r>
            <a:r>
              <a:rPr lang="fr-FR" dirty="0"/>
              <a:t> perception and intuition </a:t>
            </a:r>
            <a:r>
              <a:rPr lang="fr-FR" dirty="0" err="1"/>
              <a:t>together</a:t>
            </a:r>
            <a:r>
              <a:rPr lang="fr-FR" dirty="0"/>
              <a:t> with explicit </a:t>
            </a:r>
            <a:r>
              <a:rPr lang="fr-FR" dirty="0" err="1"/>
              <a:t>reasoning</a:t>
            </a:r>
            <a:r>
              <a:rPr lang="fr-FR" dirty="0"/>
              <a:t>. </a:t>
            </a:r>
            <a:r>
              <a:rPr lang="fr-FR" dirty="0" err="1"/>
              <a:t>We</a:t>
            </a:r>
            <a:r>
              <a:rPr lang="fr-FR" dirty="0"/>
              <a:t> combine value-</a:t>
            </a:r>
            <a:r>
              <a:rPr lang="fr-FR" dirty="0" err="1"/>
              <a:t>centric</a:t>
            </a:r>
            <a:r>
              <a:rPr lang="fr-FR" dirty="0"/>
              <a:t> abstraction with program-</a:t>
            </a:r>
            <a:r>
              <a:rPr lang="fr-FR" dirty="0" err="1"/>
              <a:t>centric</a:t>
            </a:r>
            <a:r>
              <a:rPr lang="fr-FR" dirty="0"/>
              <a:t> abstraction, and </a:t>
            </a:r>
            <a:r>
              <a:rPr lang="fr-FR" dirty="0" err="1"/>
              <a:t>that’s</a:t>
            </a:r>
            <a:r>
              <a:rPr lang="fr-FR" dirty="0"/>
              <a:t> </a:t>
            </a:r>
            <a:r>
              <a:rPr lang="fr-FR" dirty="0" err="1"/>
              <a:t>really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makes</a:t>
            </a:r>
            <a:r>
              <a:rPr lang="fr-FR" dirty="0"/>
              <a:t> us </a:t>
            </a:r>
            <a:r>
              <a:rPr lang="fr-FR" dirty="0" err="1"/>
              <a:t>special</a:t>
            </a:r>
            <a:r>
              <a:rPr lang="fr-FR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62EF4-2C71-4F47-8DB6-071D8A3E585B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6999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 </a:t>
            </a:r>
            <a:r>
              <a:rPr lang="fr-FR" dirty="0" err="1"/>
              <a:t>mentioned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in </a:t>
            </a:r>
            <a:r>
              <a:rPr lang="fr-FR" dirty="0" err="1"/>
              <a:t>order</a:t>
            </a:r>
            <a:r>
              <a:rPr lang="fr-FR" dirty="0"/>
              <a:t> to do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things</a:t>
            </a:r>
            <a:r>
              <a:rPr lang="fr-FR" dirty="0"/>
              <a:t> :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an </a:t>
            </a:r>
            <a:r>
              <a:rPr lang="fr-FR" dirty="0" err="1"/>
              <a:t>interpolative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 –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the manifold </a:t>
            </a:r>
            <a:r>
              <a:rPr lang="fr-FR" dirty="0" err="1"/>
              <a:t>hypothesis</a:t>
            </a:r>
            <a:r>
              <a:rPr lang="fr-FR" dirty="0"/>
              <a:t>, and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lots of data.</a:t>
            </a:r>
          </a:p>
          <a:p>
            <a:r>
              <a:rPr lang="fr-FR" dirty="0"/>
              <a:t>If </a:t>
            </a:r>
            <a:r>
              <a:rPr lang="fr-FR" dirty="0" err="1"/>
              <a:t>you</a:t>
            </a:r>
            <a:r>
              <a:rPr lang="fr-FR" dirty="0"/>
              <a:t> look at a single ARC </a:t>
            </a:r>
            <a:r>
              <a:rPr lang="fr-FR" dirty="0" err="1"/>
              <a:t>task</a:t>
            </a:r>
            <a:r>
              <a:rPr lang="fr-FR" dirty="0"/>
              <a:t>, </a:t>
            </a:r>
            <a:r>
              <a:rPr lang="fr-FR" dirty="0" err="1"/>
              <a:t>it’s</a:t>
            </a:r>
            <a:r>
              <a:rPr lang="fr-FR" dirty="0"/>
              <a:t> not </a:t>
            </a:r>
            <a:r>
              <a:rPr lang="fr-FR" dirty="0" err="1"/>
              <a:t>interpolative</a:t>
            </a:r>
            <a:r>
              <a:rPr lang="fr-FR" dirty="0"/>
              <a:t>, and </a:t>
            </a:r>
            <a:r>
              <a:rPr lang="fr-FR" dirty="0" err="1"/>
              <a:t>you</a:t>
            </a:r>
            <a:r>
              <a:rPr lang="fr-FR" dirty="0"/>
              <a:t> only have </a:t>
            </a:r>
            <a:r>
              <a:rPr lang="fr-FR" dirty="0" err="1"/>
              <a:t>basically</a:t>
            </a:r>
            <a:r>
              <a:rPr lang="fr-FR" dirty="0"/>
              <a:t> </a:t>
            </a:r>
            <a:r>
              <a:rPr lang="fr-FR" dirty="0" err="1"/>
              <a:t>three</a:t>
            </a:r>
            <a:r>
              <a:rPr lang="fr-FR" dirty="0"/>
              <a:t> </a:t>
            </a:r>
            <a:r>
              <a:rPr lang="fr-FR" dirty="0" err="1"/>
              <a:t>examples</a:t>
            </a:r>
            <a:r>
              <a:rPr lang="fr-FR" dirty="0"/>
              <a:t>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cannot</a:t>
            </a:r>
            <a:r>
              <a:rPr lang="fr-FR" dirty="0"/>
              <a:t> use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.</a:t>
            </a:r>
          </a:p>
          <a:p>
            <a:r>
              <a:rPr lang="fr-FR" dirty="0"/>
              <a:t>But if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take</a:t>
            </a:r>
            <a:r>
              <a:rPr lang="fr-FR" dirty="0"/>
              <a:t> a </a:t>
            </a:r>
            <a:r>
              <a:rPr lang="fr-FR" dirty="0" err="1"/>
              <a:t>step</a:t>
            </a:r>
            <a:r>
              <a:rPr lang="fr-FR" dirty="0"/>
              <a:t> </a:t>
            </a:r>
            <a:r>
              <a:rPr lang="fr-FR" dirty="0" err="1"/>
              <a:t>lower</a:t>
            </a:r>
            <a:r>
              <a:rPr lang="fr-FR" dirty="0"/>
              <a:t> down the </a:t>
            </a:r>
            <a:r>
              <a:rPr lang="fr-FR" dirty="0" err="1"/>
              <a:t>scale</a:t>
            </a:r>
            <a:r>
              <a:rPr lang="fr-FR" dirty="0"/>
              <a:t> and </a:t>
            </a:r>
            <a:r>
              <a:rPr lang="fr-FR" dirty="0" err="1"/>
              <a:t>you</a:t>
            </a:r>
            <a:r>
              <a:rPr lang="fr-FR" dirty="0"/>
              <a:t> look at the </a:t>
            </a:r>
            <a:r>
              <a:rPr lang="fr-FR" dirty="0" err="1"/>
              <a:t>Core</a:t>
            </a:r>
            <a:r>
              <a:rPr lang="fr-FR" dirty="0"/>
              <a:t> </a:t>
            </a:r>
            <a:r>
              <a:rPr lang="fr-FR" dirty="0" err="1"/>
              <a:t>Knowledge</a:t>
            </a:r>
            <a:r>
              <a:rPr lang="fr-FR" dirty="0"/>
              <a:t> </a:t>
            </a:r>
            <a:r>
              <a:rPr lang="fr-FR" dirty="0" err="1"/>
              <a:t>priors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ARC </a:t>
            </a:r>
            <a:r>
              <a:rPr lang="fr-FR" dirty="0" err="1"/>
              <a:t>tasks</a:t>
            </a:r>
            <a:r>
              <a:rPr lang="fr-FR" dirty="0"/>
              <a:t> are </a:t>
            </a:r>
            <a:r>
              <a:rPr lang="fr-FR" dirty="0" err="1"/>
              <a:t>built</a:t>
            </a:r>
            <a:r>
              <a:rPr lang="fr-FR" dirty="0"/>
              <a:t> </a:t>
            </a:r>
            <a:r>
              <a:rPr lang="fr-FR" dirty="0" err="1"/>
              <a:t>upon</a:t>
            </a:r>
            <a:r>
              <a:rPr lang="fr-FR" dirty="0"/>
              <a:t>, </a:t>
            </a:r>
            <a:r>
              <a:rPr lang="fr-FR" dirty="0" err="1"/>
              <a:t>each</a:t>
            </a:r>
            <a:r>
              <a:rPr lang="fr-FR" dirty="0"/>
              <a:t> of </a:t>
            </a:r>
            <a:r>
              <a:rPr lang="fr-FR" dirty="0" err="1"/>
              <a:t>them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actually</a:t>
            </a:r>
            <a:r>
              <a:rPr lang="fr-FR" dirty="0"/>
              <a:t> </a:t>
            </a:r>
            <a:r>
              <a:rPr lang="fr-FR" dirty="0" err="1"/>
              <a:t>interpolative</a:t>
            </a:r>
            <a:r>
              <a:rPr lang="fr-FR" dirty="0"/>
              <a:t> in nature and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learned</a:t>
            </a:r>
            <a:r>
              <a:rPr lang="fr-FR" dirty="0"/>
              <a:t> from data. And of course,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collect</a:t>
            </a:r>
            <a:r>
              <a:rPr lang="fr-FR" dirty="0"/>
              <a:t> lots of data about </a:t>
            </a:r>
            <a:r>
              <a:rPr lang="fr-FR" dirty="0" err="1"/>
              <a:t>them</a:t>
            </a:r>
            <a:r>
              <a:rPr lang="fr-FR" dirty="0"/>
              <a:t>,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use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at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, at a </a:t>
            </a:r>
            <a:r>
              <a:rPr lang="fr-FR" dirty="0" err="1"/>
              <a:t>level</a:t>
            </a:r>
            <a:r>
              <a:rPr lang="fr-FR" dirty="0"/>
              <a:t> of </a:t>
            </a:r>
            <a:r>
              <a:rPr lang="fr-FR" dirty="0" err="1"/>
              <a:t>serving</a:t>
            </a:r>
            <a:r>
              <a:rPr lang="fr-FR" dirty="0"/>
              <a:t> as a perception layer </a:t>
            </a:r>
            <a:r>
              <a:rPr lang="fr-FR" dirty="0" err="1"/>
              <a:t>that</a:t>
            </a:r>
            <a:r>
              <a:rPr lang="fr-FR" dirty="0"/>
              <a:t> parses the world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discrete</a:t>
            </a:r>
            <a:r>
              <a:rPr lang="fr-FR" dirty="0"/>
              <a:t> </a:t>
            </a:r>
            <a:r>
              <a:rPr lang="fr-FR" dirty="0" err="1"/>
              <a:t>objects</a:t>
            </a:r>
            <a:r>
              <a:rPr lang="fr-FR" dirty="0"/>
              <a:t> via </a:t>
            </a:r>
            <a:r>
              <a:rPr lang="fr-FR" dirty="0" err="1"/>
              <a:t>core</a:t>
            </a:r>
            <a:r>
              <a:rPr lang="fr-FR" dirty="0"/>
              <a:t> </a:t>
            </a:r>
            <a:r>
              <a:rPr lang="fr-FR" dirty="0" err="1"/>
              <a:t>knowledge</a:t>
            </a:r>
            <a:r>
              <a:rPr lang="fr-FR" dirty="0"/>
              <a:t>.</a:t>
            </a:r>
          </a:p>
          <a:p>
            <a:r>
              <a:rPr lang="fr-FR" dirty="0"/>
              <a:t>And if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take</a:t>
            </a:r>
            <a:r>
              <a:rPr lang="fr-FR" dirty="0"/>
              <a:t> a </a:t>
            </a:r>
            <a:r>
              <a:rPr lang="fr-FR" dirty="0" err="1"/>
              <a:t>step</a:t>
            </a:r>
            <a:r>
              <a:rPr lang="fr-FR" dirty="0"/>
              <a:t> </a:t>
            </a:r>
            <a:r>
              <a:rPr lang="fr-FR" dirty="0" err="1"/>
              <a:t>higher</a:t>
            </a:r>
            <a:r>
              <a:rPr lang="fr-FR" dirty="0"/>
              <a:t> up the </a:t>
            </a:r>
            <a:r>
              <a:rPr lang="fr-FR" dirty="0" err="1"/>
              <a:t>scale</a:t>
            </a:r>
            <a:r>
              <a:rPr lang="fr-FR" dirty="0"/>
              <a:t> and </a:t>
            </a:r>
            <a:r>
              <a:rPr lang="fr-FR" dirty="0" err="1"/>
              <a:t>you</a:t>
            </a:r>
            <a:r>
              <a:rPr lang="fr-FR" dirty="0"/>
              <a:t> look at the </a:t>
            </a:r>
            <a:r>
              <a:rPr lang="fr-FR" dirty="0" err="1"/>
              <a:t>space</a:t>
            </a:r>
            <a:r>
              <a:rPr lang="fr-FR" dirty="0"/>
              <a:t> of all ARC </a:t>
            </a:r>
            <a:r>
              <a:rPr lang="fr-FR" dirty="0" err="1"/>
              <a:t>tasks</a:t>
            </a:r>
            <a:r>
              <a:rPr lang="fr-FR" dirty="0"/>
              <a:t>,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again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continuous</a:t>
            </a:r>
            <a:r>
              <a:rPr lang="fr-FR" dirty="0"/>
              <a:t> dimensions of </a:t>
            </a:r>
            <a:r>
              <a:rPr lang="fr-FR" dirty="0" err="1"/>
              <a:t>viability</a:t>
            </a:r>
            <a:r>
              <a:rPr lang="fr-FR" dirty="0"/>
              <a:t>,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leverage</a:t>
            </a:r>
            <a:r>
              <a:rPr lang="fr-FR" dirty="0"/>
              <a:t> interpolation to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extent</a:t>
            </a:r>
            <a:r>
              <a:rPr lang="fr-FR" dirty="0"/>
              <a:t> over the </a:t>
            </a:r>
            <a:r>
              <a:rPr lang="fr-FR" dirty="0" err="1"/>
              <a:t>space</a:t>
            </a:r>
            <a:r>
              <a:rPr lang="fr-FR" dirty="0"/>
              <a:t> of </a:t>
            </a:r>
            <a:r>
              <a:rPr lang="fr-FR" dirty="0" err="1"/>
              <a:t>tasks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can use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there</a:t>
            </a:r>
            <a:r>
              <a:rPr lang="fr-FR" dirty="0"/>
              <a:t> as </a:t>
            </a:r>
            <a:r>
              <a:rPr lang="fr-FR" dirty="0" err="1"/>
              <a:t>well</a:t>
            </a:r>
            <a:r>
              <a:rPr lang="fr-FR" dirty="0"/>
              <a:t> to </a:t>
            </a:r>
            <a:r>
              <a:rPr lang="fr-FR" dirty="0" err="1"/>
              <a:t>produce</a:t>
            </a:r>
            <a:r>
              <a:rPr lang="fr-FR" dirty="0"/>
              <a:t> intuition over the structure of the </a:t>
            </a:r>
            <a:r>
              <a:rPr lang="fr-FR" dirty="0" err="1"/>
              <a:t>space</a:t>
            </a:r>
            <a:r>
              <a:rPr lang="fr-FR" dirty="0"/>
              <a:t> of </a:t>
            </a:r>
            <a:r>
              <a:rPr lang="fr-FR" dirty="0" err="1"/>
              <a:t>tasks</a:t>
            </a:r>
            <a:r>
              <a:rPr lang="fr-FR" dirty="0"/>
              <a:t> and the structure of the </a:t>
            </a:r>
            <a:r>
              <a:rPr lang="fr-FR" dirty="0" err="1"/>
              <a:t>space</a:t>
            </a:r>
            <a:r>
              <a:rPr lang="fr-FR" dirty="0"/>
              <a:t> of possible solution programs.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62EF4-2C71-4F47-8DB6-071D8A3E585B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51177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Reasoning</a:t>
            </a:r>
            <a:r>
              <a:rPr lang="fr-FR" dirty="0"/>
              <a:t> in </a:t>
            </a:r>
            <a:r>
              <a:rPr lang="fr-FR" dirty="0" err="1"/>
              <a:t>humans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often</a:t>
            </a:r>
            <a:r>
              <a:rPr lang="fr-FR" dirty="0"/>
              <a:t> drivent by high </a:t>
            </a:r>
            <a:r>
              <a:rPr lang="fr-FR" dirty="0" err="1"/>
              <a:t>level</a:t>
            </a:r>
            <a:r>
              <a:rPr lang="fr-FR" dirty="0"/>
              <a:t> intuition, and </a:t>
            </a:r>
            <a:r>
              <a:rPr lang="fr-FR" dirty="0" err="1"/>
              <a:t>that’s</a:t>
            </a:r>
            <a:r>
              <a:rPr lang="fr-FR" dirty="0"/>
              <a:t> the key to </a:t>
            </a:r>
            <a:r>
              <a:rPr lang="fr-FR" dirty="0" err="1"/>
              <a:t>address</a:t>
            </a:r>
            <a:r>
              <a:rPr lang="fr-FR" dirty="0"/>
              <a:t> the </a:t>
            </a:r>
            <a:r>
              <a:rPr lang="fr-FR" dirty="0" err="1"/>
              <a:t>fundamental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 of program </a:t>
            </a:r>
            <a:r>
              <a:rPr lang="fr-FR" dirty="0" err="1"/>
              <a:t>synthesis</a:t>
            </a:r>
            <a:r>
              <a:rPr lang="fr-FR" dirty="0"/>
              <a:t>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complexity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grows</a:t>
            </a:r>
            <a:r>
              <a:rPr lang="fr-FR" dirty="0"/>
              <a:t> </a:t>
            </a:r>
            <a:r>
              <a:rPr lang="fr-FR" dirty="0" err="1"/>
              <a:t>exponentially</a:t>
            </a:r>
            <a:r>
              <a:rPr lang="fr-FR" dirty="0"/>
              <a:t> with program size.</a:t>
            </a:r>
          </a:p>
          <a:p>
            <a:r>
              <a:rPr lang="fr-FR" dirty="0"/>
              <a:t>And </a:t>
            </a:r>
            <a:r>
              <a:rPr lang="fr-FR" dirty="0" err="1"/>
              <a:t>there</a:t>
            </a:r>
            <a:r>
              <a:rPr lang="fr-FR" dirty="0"/>
              <a:t> are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exciting</a:t>
            </a:r>
            <a:r>
              <a:rPr lang="fr-FR" dirty="0"/>
              <a:t> </a:t>
            </a:r>
            <a:r>
              <a:rPr lang="fr-FR" dirty="0" err="1"/>
              <a:t>research</a:t>
            </a:r>
            <a:r>
              <a:rPr lang="fr-FR" dirty="0"/>
              <a:t> areas to combine the </a:t>
            </a:r>
            <a:r>
              <a:rPr lang="fr-FR" dirty="0" err="1"/>
              <a:t>strenght</a:t>
            </a:r>
            <a:r>
              <a:rPr lang="fr-FR" dirty="0"/>
              <a:t> of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with the </a:t>
            </a:r>
            <a:r>
              <a:rPr lang="fr-FR" dirty="0" err="1"/>
              <a:t>strenghs</a:t>
            </a:r>
            <a:r>
              <a:rPr lang="fr-FR" dirty="0"/>
              <a:t> of program </a:t>
            </a:r>
            <a:r>
              <a:rPr lang="fr-FR" dirty="0" err="1"/>
              <a:t>synthesis</a:t>
            </a:r>
            <a:r>
              <a:rPr lang="fr-FR" dirty="0"/>
              <a:t>.</a:t>
            </a:r>
          </a:p>
          <a:p>
            <a:r>
              <a:rPr lang="fr-FR" dirty="0"/>
              <a:t>The first </a:t>
            </a:r>
            <a:r>
              <a:rPr lang="fr-FR" dirty="0" err="1"/>
              <a:t>is</a:t>
            </a:r>
            <a:r>
              <a:rPr lang="fr-FR" dirty="0"/>
              <a:t> : </a:t>
            </a:r>
            <a:r>
              <a:rPr lang="fr-FR" dirty="0" err="1"/>
              <a:t>discrete</a:t>
            </a:r>
            <a:r>
              <a:rPr lang="fr-FR" dirty="0"/>
              <a:t> programs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integrate</a:t>
            </a:r>
            <a:r>
              <a:rPr lang="fr-FR" dirty="0"/>
              <a:t>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components.</a:t>
            </a:r>
          </a:p>
          <a:p>
            <a:r>
              <a:rPr lang="fr-FR" dirty="0"/>
              <a:t>The second one </a:t>
            </a:r>
            <a:r>
              <a:rPr lang="fr-FR" dirty="0" err="1"/>
              <a:t>is</a:t>
            </a:r>
            <a:r>
              <a:rPr lang="fr-FR" dirty="0"/>
              <a:t> :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inform</a:t>
            </a:r>
            <a:r>
              <a:rPr lang="fr-FR" dirty="0"/>
              <a:t> </a:t>
            </a:r>
            <a:r>
              <a:rPr lang="fr-FR" dirty="0" err="1"/>
              <a:t>discrete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 and </a:t>
            </a:r>
            <a:r>
              <a:rPr lang="fr-FR" dirty="0" err="1"/>
              <a:t>improve</a:t>
            </a:r>
            <a:r>
              <a:rPr lang="fr-FR" dirty="0"/>
              <a:t>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efficiency</a:t>
            </a:r>
            <a:r>
              <a:rPr lang="fr-FR" dirty="0"/>
              <a:t>, </a:t>
            </a:r>
            <a:r>
              <a:rPr lang="fr-FR" dirty="0" err="1"/>
              <a:t>instead</a:t>
            </a:r>
            <a:r>
              <a:rPr lang="fr-FR" dirty="0"/>
              <a:t> of </a:t>
            </a:r>
            <a:r>
              <a:rPr lang="fr-FR" dirty="0" err="1"/>
              <a:t>using</a:t>
            </a:r>
            <a:r>
              <a:rPr lang="fr-FR" dirty="0"/>
              <a:t> hard-</a:t>
            </a:r>
            <a:r>
              <a:rPr lang="fr-FR" dirty="0" err="1"/>
              <a:t>coded</a:t>
            </a:r>
            <a:r>
              <a:rPr lang="fr-FR" dirty="0"/>
              <a:t> </a:t>
            </a:r>
            <a:r>
              <a:rPr lang="fr-FR" dirty="0" err="1"/>
              <a:t>heuristics</a:t>
            </a:r>
            <a:r>
              <a:rPr lang="fr-FR" dirty="0"/>
              <a:t>. This </a:t>
            </a:r>
            <a:r>
              <a:rPr lang="fr-FR" dirty="0" err="1"/>
              <a:t>kinda</a:t>
            </a:r>
            <a:r>
              <a:rPr lang="fr-FR" dirty="0"/>
              <a:t> assumes </a:t>
            </a:r>
            <a:r>
              <a:rPr lang="fr-FR" dirty="0" err="1"/>
              <a:t>that</a:t>
            </a:r>
            <a:r>
              <a:rPr lang="fr-FR" dirty="0"/>
              <a:t> the </a:t>
            </a:r>
            <a:r>
              <a:rPr lang="fr-FR" dirty="0" err="1"/>
              <a:t>space</a:t>
            </a:r>
            <a:r>
              <a:rPr lang="fr-FR" dirty="0"/>
              <a:t> of possible </a:t>
            </a:r>
            <a:r>
              <a:rPr lang="fr-FR" dirty="0" err="1"/>
              <a:t>heuristics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an </a:t>
            </a:r>
            <a:r>
              <a:rPr lang="fr-FR" dirty="0" err="1"/>
              <a:t>interpolative</a:t>
            </a:r>
            <a:r>
              <a:rPr lang="fr-FR" dirty="0"/>
              <a:t> manifold on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can do gradient </a:t>
            </a:r>
            <a:r>
              <a:rPr lang="fr-FR" dirty="0" err="1"/>
              <a:t>descent</a:t>
            </a:r>
            <a:r>
              <a:rPr lang="fr-FR" dirty="0"/>
              <a:t>.</a:t>
            </a:r>
          </a:p>
          <a:p>
            <a:r>
              <a:rPr lang="fr-FR" dirty="0"/>
              <a:t>So </a:t>
            </a:r>
            <a:r>
              <a:rPr lang="fr-FR" dirty="0" err="1"/>
              <a:t>you</a:t>
            </a:r>
            <a:r>
              <a:rPr lang="fr-FR" dirty="0"/>
              <a:t> can use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in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ways</a:t>
            </a:r>
            <a:r>
              <a:rPr lang="fr-FR" dirty="0"/>
              <a:t>. </a:t>
            </a:r>
          </a:p>
          <a:p>
            <a:r>
              <a:rPr lang="fr-FR" dirty="0"/>
              <a:t>You can use </a:t>
            </a:r>
            <a:r>
              <a:rPr lang="fr-FR" dirty="0" err="1"/>
              <a:t>it</a:t>
            </a:r>
            <a:r>
              <a:rPr lang="fr-FR" dirty="0"/>
              <a:t> as a </a:t>
            </a:r>
            <a:r>
              <a:rPr lang="fr-FR" dirty="0" err="1"/>
              <a:t>kind</a:t>
            </a:r>
            <a:r>
              <a:rPr lang="fr-FR" dirty="0"/>
              <a:t> of perception layer to parse a situation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discrete</a:t>
            </a:r>
            <a:r>
              <a:rPr lang="fr-FR" dirty="0"/>
              <a:t> building blocks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feed</a:t>
            </a:r>
            <a:r>
              <a:rPr lang="fr-FR" dirty="0"/>
              <a:t> to a program </a:t>
            </a:r>
            <a:r>
              <a:rPr lang="fr-FR" dirty="0" err="1"/>
              <a:t>synthesis</a:t>
            </a:r>
            <a:r>
              <a:rPr lang="fr-FR" dirty="0"/>
              <a:t> engine,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incorporate</a:t>
            </a:r>
            <a:r>
              <a:rPr lang="fr-FR" dirty="0"/>
              <a:t>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as a building block of </a:t>
            </a:r>
            <a:r>
              <a:rPr lang="fr-FR" dirty="0" err="1"/>
              <a:t>your</a:t>
            </a:r>
            <a:r>
              <a:rPr lang="fr-FR" dirty="0"/>
              <a:t> DSL.</a:t>
            </a:r>
          </a:p>
          <a:p>
            <a:r>
              <a:rPr lang="fr-FR" dirty="0"/>
              <a:t>The second </a:t>
            </a:r>
            <a:r>
              <a:rPr lang="fr-FR" dirty="0" err="1"/>
              <a:t>way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can use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as a driver, as a guide, for program </a:t>
            </a:r>
            <a:r>
              <a:rPr lang="fr-FR" dirty="0" err="1"/>
              <a:t>synthesis</a:t>
            </a:r>
            <a:r>
              <a:rPr lang="fr-FR" dirty="0"/>
              <a:t>. That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give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intuitive program sketches to guide the program </a:t>
            </a:r>
            <a:r>
              <a:rPr lang="fr-FR" dirty="0" err="1"/>
              <a:t>search</a:t>
            </a:r>
            <a:r>
              <a:rPr lang="fr-FR" dirty="0"/>
              <a:t>, and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reduce</a:t>
            </a:r>
            <a:r>
              <a:rPr lang="fr-FR" dirty="0"/>
              <a:t> the </a:t>
            </a:r>
            <a:r>
              <a:rPr lang="fr-FR" dirty="0" err="1"/>
              <a:t>space</a:t>
            </a:r>
            <a:r>
              <a:rPr lang="fr-FR" dirty="0"/>
              <a:t> of possible </a:t>
            </a:r>
            <a:r>
              <a:rPr lang="fr-FR" dirty="0" err="1"/>
              <a:t>branching</a:t>
            </a:r>
            <a:r>
              <a:rPr lang="fr-FR" dirty="0"/>
              <a:t> </a:t>
            </a:r>
            <a:r>
              <a:rPr lang="fr-FR" dirty="0" err="1"/>
              <a:t>decisions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consider</a:t>
            </a:r>
            <a:r>
              <a:rPr lang="fr-FR" dirty="0"/>
              <a:t> over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node</a:t>
            </a:r>
            <a:r>
              <a:rPr lang="fr-FR" dirty="0"/>
              <a:t>, and </a:t>
            </a:r>
            <a:r>
              <a:rPr lang="fr-FR" dirty="0" err="1"/>
              <a:t>that’s</a:t>
            </a:r>
            <a:r>
              <a:rPr lang="fr-FR" dirty="0"/>
              <a:t> </a:t>
            </a:r>
            <a:r>
              <a:rPr lang="fr-FR" dirty="0" err="1"/>
              <a:t>pretty</a:t>
            </a:r>
            <a:r>
              <a:rPr lang="fr-FR" dirty="0"/>
              <a:t> </a:t>
            </a:r>
            <a:r>
              <a:rPr lang="fr-FR" dirty="0" err="1"/>
              <a:t>similar</a:t>
            </a:r>
            <a:r>
              <a:rPr lang="fr-FR" dirty="0"/>
              <a:t> to the </a:t>
            </a:r>
            <a:r>
              <a:rPr lang="fr-FR" dirty="0" err="1"/>
              <a:t>way</a:t>
            </a:r>
            <a:r>
              <a:rPr lang="fr-FR" dirty="0"/>
              <a:t> </a:t>
            </a:r>
            <a:r>
              <a:rPr lang="fr-FR" dirty="0" err="1"/>
              <a:t>humans</a:t>
            </a:r>
            <a:r>
              <a:rPr lang="fr-FR" dirty="0"/>
              <a:t> </a:t>
            </a:r>
            <a:r>
              <a:rPr lang="fr-FR" dirty="0" err="1"/>
              <a:t>write</a:t>
            </a:r>
            <a:r>
              <a:rPr lang="fr-FR" dirty="0"/>
              <a:t> programs.</a:t>
            </a:r>
          </a:p>
          <a:p>
            <a:r>
              <a:rPr lang="fr-FR" dirty="0" err="1"/>
              <a:t>Engineers</a:t>
            </a:r>
            <a:r>
              <a:rPr lang="fr-FR" dirty="0"/>
              <a:t> </a:t>
            </a:r>
            <a:r>
              <a:rPr lang="fr-FR" dirty="0" err="1"/>
              <a:t>don’t</a:t>
            </a:r>
            <a:r>
              <a:rPr lang="fr-FR" dirty="0"/>
              <a:t> program the </a:t>
            </a:r>
            <a:r>
              <a:rPr lang="fr-FR" dirty="0" err="1"/>
              <a:t>way</a:t>
            </a:r>
            <a:r>
              <a:rPr lang="fr-FR" dirty="0"/>
              <a:t> a program </a:t>
            </a:r>
            <a:r>
              <a:rPr lang="fr-FR" dirty="0" err="1"/>
              <a:t>synthesis</a:t>
            </a:r>
            <a:r>
              <a:rPr lang="fr-FR" dirty="0"/>
              <a:t> engine </a:t>
            </a:r>
            <a:r>
              <a:rPr lang="fr-FR" dirty="0" err="1"/>
              <a:t>works</a:t>
            </a:r>
            <a:r>
              <a:rPr lang="fr-FR" dirty="0"/>
              <a:t> </a:t>
            </a:r>
            <a:r>
              <a:rPr lang="fr-FR" dirty="0" err="1"/>
              <a:t>today</a:t>
            </a:r>
            <a:r>
              <a:rPr lang="fr-FR" dirty="0"/>
              <a:t>, </a:t>
            </a:r>
            <a:r>
              <a:rPr lang="fr-FR" dirty="0" err="1"/>
              <a:t>engineers</a:t>
            </a:r>
            <a:r>
              <a:rPr lang="fr-FR" dirty="0"/>
              <a:t> </a:t>
            </a:r>
            <a:r>
              <a:rPr lang="fr-FR" dirty="0" err="1"/>
              <a:t>actually</a:t>
            </a:r>
            <a:r>
              <a:rPr lang="fr-FR" dirty="0"/>
              <a:t> </a:t>
            </a:r>
            <a:r>
              <a:rPr lang="fr-FR" dirty="0" err="1"/>
              <a:t>rely</a:t>
            </a:r>
            <a:r>
              <a:rPr lang="fr-FR" dirty="0"/>
              <a:t> on a lot of intuitive pattern </a:t>
            </a:r>
            <a:r>
              <a:rPr lang="fr-FR" dirty="0" err="1"/>
              <a:t>matching</a:t>
            </a:r>
            <a:r>
              <a:rPr lang="fr-FR" dirty="0"/>
              <a:t>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means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only have to </a:t>
            </a:r>
            <a:r>
              <a:rPr lang="fr-FR" dirty="0" err="1"/>
              <a:t>explicitly</a:t>
            </a:r>
            <a:r>
              <a:rPr lang="fr-FR" dirty="0"/>
              <a:t> </a:t>
            </a:r>
            <a:r>
              <a:rPr lang="fr-FR" dirty="0" err="1"/>
              <a:t>reason</a:t>
            </a:r>
            <a:r>
              <a:rPr lang="fr-FR" dirty="0"/>
              <a:t> about a </a:t>
            </a:r>
            <a:r>
              <a:rPr lang="fr-FR" dirty="0" err="1"/>
              <a:t>small</a:t>
            </a:r>
            <a:r>
              <a:rPr lang="fr-FR" dirty="0"/>
              <a:t>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discrete</a:t>
            </a:r>
            <a:r>
              <a:rPr lang="fr-FR" dirty="0"/>
              <a:t> cases. </a:t>
            </a:r>
          </a:p>
          <a:p>
            <a:r>
              <a:rPr lang="fr-FR" dirty="0"/>
              <a:t>In the future, I </a:t>
            </a:r>
            <a:r>
              <a:rPr lang="fr-FR" dirty="0" err="1"/>
              <a:t>believe</a:t>
            </a:r>
            <a:r>
              <a:rPr lang="fr-FR" dirty="0"/>
              <a:t> </a:t>
            </a:r>
            <a:r>
              <a:rPr lang="fr-FR" dirty="0" err="1"/>
              <a:t>we’re</a:t>
            </a:r>
            <a:r>
              <a:rPr lang="fr-FR" dirty="0"/>
              <a:t> </a:t>
            </a:r>
            <a:r>
              <a:rPr lang="fr-FR" dirty="0" err="1"/>
              <a:t>gonna</a:t>
            </a:r>
            <a:r>
              <a:rPr lang="fr-FR" dirty="0"/>
              <a:t> move </a:t>
            </a:r>
            <a:r>
              <a:rPr lang="fr-FR" dirty="0" err="1"/>
              <a:t>towards</a:t>
            </a:r>
            <a:r>
              <a:rPr lang="fr-FR" dirty="0"/>
              <a:t> </a:t>
            </a:r>
            <a:r>
              <a:rPr lang="fr-FR" dirty="0" err="1"/>
              <a:t>hybrid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combine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and program </a:t>
            </a:r>
            <a:r>
              <a:rPr lang="fr-FR" dirty="0" err="1"/>
              <a:t>search</a:t>
            </a:r>
            <a:r>
              <a:rPr lang="fr-FR" dirty="0"/>
              <a:t>. It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mostly</a:t>
            </a:r>
            <a:r>
              <a:rPr lang="fr-FR" dirty="0"/>
              <a:t>  program </a:t>
            </a:r>
            <a:r>
              <a:rPr lang="fr-FR" dirty="0" err="1"/>
              <a:t>search</a:t>
            </a:r>
            <a:r>
              <a:rPr lang="fr-FR" dirty="0"/>
              <a:t>, but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driven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62EF4-2C71-4F47-8DB6-071D8A3E585B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32551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This leads us to a long </a:t>
            </a:r>
            <a:r>
              <a:rPr lang="fr-FR" dirty="0" err="1"/>
              <a:t>term</a:t>
            </a:r>
            <a:r>
              <a:rPr lang="fr-FR" dirty="0"/>
              <a:t> vision for the future of AI and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,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closely</a:t>
            </a:r>
            <a:r>
              <a:rPr lang="fr-FR" dirty="0"/>
              <a:t> </a:t>
            </a:r>
            <a:r>
              <a:rPr lang="fr-FR" dirty="0" err="1"/>
              <a:t>resembles</a:t>
            </a:r>
            <a:r>
              <a:rPr lang="fr-FR" dirty="0"/>
              <a:t> the workflow of software </a:t>
            </a:r>
            <a:r>
              <a:rPr lang="fr-FR" dirty="0" err="1"/>
              <a:t>engineers</a:t>
            </a:r>
            <a:r>
              <a:rPr lang="fr-FR" dirty="0"/>
              <a:t> </a:t>
            </a:r>
            <a:r>
              <a:rPr lang="fr-FR" dirty="0" err="1"/>
              <a:t>today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they’re</a:t>
            </a:r>
            <a:r>
              <a:rPr lang="fr-FR" dirty="0"/>
              <a:t> </a:t>
            </a:r>
            <a:r>
              <a:rPr lang="fr-FR" dirty="0" err="1"/>
              <a:t>writing</a:t>
            </a:r>
            <a:r>
              <a:rPr lang="fr-FR" dirty="0"/>
              <a:t> software.</a:t>
            </a:r>
          </a:p>
          <a:p>
            <a:r>
              <a:rPr lang="fr-FR" dirty="0"/>
              <a:t>If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to know how AI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operate</a:t>
            </a:r>
            <a:r>
              <a:rPr lang="fr-FR" dirty="0"/>
              <a:t> in the future, I </a:t>
            </a:r>
            <a:r>
              <a:rPr lang="fr-FR" dirty="0" err="1"/>
              <a:t>think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just</a:t>
            </a:r>
            <a:r>
              <a:rPr lang="fr-FR" dirty="0"/>
              <a:t> look at how </a:t>
            </a:r>
            <a:r>
              <a:rPr lang="fr-FR" dirty="0" err="1"/>
              <a:t>human</a:t>
            </a:r>
            <a:r>
              <a:rPr lang="fr-FR" dirty="0"/>
              <a:t> </a:t>
            </a:r>
            <a:r>
              <a:rPr lang="fr-FR" dirty="0" err="1"/>
              <a:t>engineers</a:t>
            </a:r>
            <a:r>
              <a:rPr lang="fr-FR" dirty="0"/>
              <a:t> </a:t>
            </a:r>
            <a:r>
              <a:rPr lang="fr-FR" dirty="0" err="1"/>
              <a:t>operate</a:t>
            </a:r>
            <a:r>
              <a:rPr lang="fr-FR" dirty="0"/>
              <a:t> </a:t>
            </a:r>
            <a:r>
              <a:rPr lang="fr-FR" dirty="0" err="1"/>
              <a:t>today</a:t>
            </a:r>
            <a:r>
              <a:rPr lang="fr-FR" dirty="0"/>
              <a:t>.</a:t>
            </a:r>
          </a:p>
          <a:p>
            <a:r>
              <a:rPr lang="fr-FR" dirty="0" err="1"/>
              <a:t>Engineers</a:t>
            </a:r>
            <a:r>
              <a:rPr lang="fr-FR" dirty="0"/>
              <a:t> </a:t>
            </a:r>
            <a:r>
              <a:rPr lang="fr-FR" dirty="0" err="1"/>
              <a:t>constantly</a:t>
            </a:r>
            <a:r>
              <a:rPr lang="fr-FR" dirty="0"/>
              <a:t> </a:t>
            </a:r>
            <a:r>
              <a:rPr lang="fr-FR" dirty="0" err="1"/>
              <a:t>manipulate</a:t>
            </a:r>
            <a:r>
              <a:rPr lang="fr-FR" dirty="0"/>
              <a:t> abstract programs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</a:t>
            </a:r>
            <a:r>
              <a:rPr lang="fr-FR" dirty="0" err="1"/>
              <a:t>developed</a:t>
            </a:r>
            <a:r>
              <a:rPr lang="fr-FR" dirty="0"/>
              <a:t> on a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they’re</a:t>
            </a:r>
            <a:r>
              <a:rPr lang="fr-FR" dirty="0"/>
              <a:t> </a:t>
            </a:r>
            <a:r>
              <a:rPr lang="fr-FR" dirty="0" err="1"/>
              <a:t>currently</a:t>
            </a:r>
            <a:r>
              <a:rPr lang="fr-FR" dirty="0"/>
              <a:t> </a:t>
            </a:r>
            <a:r>
              <a:rPr lang="fr-FR" dirty="0" err="1"/>
              <a:t>doing</a:t>
            </a:r>
            <a:r>
              <a:rPr lang="fr-FR" dirty="0"/>
              <a:t> and </a:t>
            </a:r>
            <a:r>
              <a:rPr lang="fr-FR" dirty="0" err="1"/>
              <a:t>that</a:t>
            </a:r>
            <a:r>
              <a:rPr lang="fr-FR" dirty="0"/>
              <a:t> sort of abstraction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really</a:t>
            </a:r>
            <a:r>
              <a:rPr lang="fr-FR" dirty="0"/>
              <a:t> the Holy </a:t>
            </a:r>
            <a:r>
              <a:rPr lang="fr-FR" dirty="0" err="1"/>
              <a:t>Grail</a:t>
            </a:r>
            <a:r>
              <a:rPr lang="fr-FR" dirty="0"/>
              <a:t> of AI.</a:t>
            </a:r>
          </a:p>
          <a:p>
            <a:r>
              <a:rPr lang="fr-FR" dirty="0"/>
              <a:t>I </a:t>
            </a:r>
            <a:r>
              <a:rPr lang="fr-FR" dirty="0" err="1"/>
              <a:t>think</a:t>
            </a:r>
            <a:r>
              <a:rPr lang="fr-FR" dirty="0"/>
              <a:t> AI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evolving</a:t>
            </a:r>
            <a:r>
              <a:rPr lang="fr-FR" dirty="0"/>
              <a:t> </a:t>
            </a:r>
            <a:r>
              <a:rPr lang="fr-FR" dirty="0" err="1"/>
              <a:t>along</a:t>
            </a:r>
            <a:r>
              <a:rPr lang="fr-FR" dirty="0"/>
              <a:t> </a:t>
            </a: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lines</a:t>
            </a:r>
            <a:r>
              <a:rPr lang="fr-FR" dirty="0"/>
              <a:t>, </a:t>
            </a:r>
            <a:r>
              <a:rPr lang="fr-FR" dirty="0" err="1"/>
              <a:t>along</a:t>
            </a:r>
            <a:r>
              <a:rPr lang="fr-FR" dirty="0"/>
              <a:t> the </a:t>
            </a:r>
            <a:r>
              <a:rPr lang="fr-FR" dirty="0" err="1"/>
              <a:t>lines</a:t>
            </a:r>
            <a:r>
              <a:rPr lang="fr-FR" dirty="0"/>
              <a:t> of </a:t>
            </a:r>
            <a:r>
              <a:rPr lang="fr-FR" dirty="0" err="1"/>
              <a:t>creating</a:t>
            </a:r>
            <a:r>
              <a:rPr lang="fr-FR" dirty="0"/>
              <a:t> new programs from an </a:t>
            </a:r>
            <a:r>
              <a:rPr lang="fr-FR" dirty="0" err="1"/>
              <a:t>existing</a:t>
            </a:r>
            <a:r>
              <a:rPr lang="fr-FR" dirty="0"/>
              <a:t> global </a:t>
            </a:r>
            <a:r>
              <a:rPr lang="fr-FR" dirty="0" err="1"/>
              <a:t>library</a:t>
            </a:r>
            <a:r>
              <a:rPr lang="fr-FR" dirty="0"/>
              <a:t> of abstract primitives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going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shared</a:t>
            </a:r>
            <a:r>
              <a:rPr lang="fr-FR" dirty="0"/>
              <a:t> </a:t>
            </a:r>
            <a:r>
              <a:rPr lang="fr-FR" dirty="0" err="1"/>
              <a:t>across</a:t>
            </a:r>
            <a:r>
              <a:rPr lang="fr-FR" dirty="0"/>
              <a:t>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problems</a:t>
            </a:r>
            <a:r>
              <a:rPr lang="fr-FR" dirty="0"/>
              <a:t>, .</a:t>
            </a:r>
          </a:p>
          <a:p>
            <a:r>
              <a:rPr lang="fr-FR" dirty="0"/>
              <a:t>So </a:t>
            </a:r>
            <a:r>
              <a:rPr lang="fr-FR" dirty="0" err="1"/>
              <a:t>you’d</a:t>
            </a:r>
            <a:r>
              <a:rPr lang="fr-FR" dirty="0"/>
              <a:t> have a </a:t>
            </a:r>
            <a:r>
              <a:rPr lang="fr-FR" dirty="0" err="1"/>
              <a:t>stream</a:t>
            </a:r>
            <a:r>
              <a:rPr lang="fr-FR" dirty="0"/>
              <a:t> of </a:t>
            </a:r>
            <a:r>
              <a:rPr lang="fr-FR" dirty="0" err="1"/>
              <a:t>tasks</a:t>
            </a:r>
            <a:r>
              <a:rPr lang="fr-FR" dirty="0"/>
              <a:t> – </a:t>
            </a:r>
            <a:r>
              <a:rPr lang="fr-FR" dirty="0" err="1"/>
              <a:t>you</a:t>
            </a:r>
            <a:r>
              <a:rPr lang="fr-FR" dirty="0"/>
              <a:t> can imagine for instance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they’re</a:t>
            </a:r>
            <a:r>
              <a:rPr lang="fr-FR" dirty="0"/>
              <a:t> ARC </a:t>
            </a:r>
            <a:r>
              <a:rPr lang="fr-FR" dirty="0" err="1"/>
              <a:t>tasks</a:t>
            </a:r>
            <a:r>
              <a:rPr lang="fr-FR" dirty="0"/>
              <a:t> – and 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have a program </a:t>
            </a:r>
            <a:r>
              <a:rPr lang="fr-FR" dirty="0" err="1"/>
              <a:t>synthesis</a:t>
            </a:r>
            <a:r>
              <a:rPr lang="fr-FR" dirty="0"/>
              <a:t> engine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capable of </a:t>
            </a:r>
            <a:r>
              <a:rPr lang="fr-FR" dirty="0" err="1"/>
              <a:t>assembling</a:t>
            </a:r>
            <a:r>
              <a:rPr lang="fr-FR" dirty="0"/>
              <a:t> a </a:t>
            </a:r>
            <a:r>
              <a:rPr lang="fr-FR" dirty="0" err="1"/>
              <a:t>task-specific</a:t>
            </a:r>
            <a:r>
              <a:rPr lang="fr-FR" dirty="0"/>
              <a:t> solution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involve</a:t>
            </a:r>
            <a:r>
              <a:rPr lang="fr-FR" dirty="0"/>
              <a:t>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perception modules, </a:t>
            </a:r>
            <a:r>
              <a:rPr lang="fr-FR" dirty="0" err="1"/>
              <a:t>so</a:t>
            </a:r>
            <a:r>
              <a:rPr lang="fr-FR" dirty="0"/>
              <a:t> for instance </a:t>
            </a:r>
            <a:r>
              <a:rPr lang="fr-FR" dirty="0" err="1"/>
              <a:t>parsing</a:t>
            </a:r>
            <a:r>
              <a:rPr lang="fr-FR" dirty="0"/>
              <a:t> </a:t>
            </a:r>
            <a:r>
              <a:rPr lang="fr-FR" dirty="0" err="1"/>
              <a:t>objects</a:t>
            </a:r>
            <a:r>
              <a:rPr lang="fr-FR" dirty="0"/>
              <a:t> from the input </a:t>
            </a:r>
            <a:r>
              <a:rPr lang="fr-FR" dirty="0" err="1"/>
              <a:t>grid</a:t>
            </a:r>
            <a:r>
              <a:rPr lang="fr-FR" dirty="0"/>
              <a:t> of an ARC </a:t>
            </a:r>
            <a:r>
              <a:rPr lang="fr-FR" dirty="0" err="1"/>
              <a:t>task</a:t>
            </a:r>
            <a:r>
              <a:rPr lang="fr-FR" dirty="0"/>
              <a:t>, but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algorithmix</a:t>
            </a:r>
            <a:r>
              <a:rPr lang="fr-FR" dirty="0"/>
              <a:t> modules.</a:t>
            </a:r>
          </a:p>
          <a:p>
            <a:r>
              <a:rPr lang="fr-FR" dirty="0"/>
              <a:t>And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task-specific</a:t>
            </a:r>
            <a:r>
              <a:rPr lang="fr-FR" dirty="0"/>
              <a:t> solution program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assembled</a:t>
            </a:r>
            <a:r>
              <a:rPr lang="fr-FR" dirty="0"/>
              <a:t> by </a:t>
            </a:r>
            <a:r>
              <a:rPr lang="fr-FR" dirty="0" err="1"/>
              <a:t>this</a:t>
            </a:r>
            <a:r>
              <a:rPr lang="fr-FR" dirty="0"/>
              <a:t> program </a:t>
            </a:r>
            <a:r>
              <a:rPr lang="fr-FR" dirty="0" err="1"/>
              <a:t>synthesis</a:t>
            </a:r>
            <a:r>
              <a:rPr lang="fr-FR" dirty="0"/>
              <a:t> engine,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basically</a:t>
            </a:r>
            <a:r>
              <a:rPr lang="fr-FR" dirty="0"/>
              <a:t> a </a:t>
            </a:r>
            <a:r>
              <a:rPr lang="fr-FR" dirty="0" err="1"/>
              <a:t>discrete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 process, but </a:t>
            </a:r>
            <a:r>
              <a:rPr lang="fr-FR" dirty="0" err="1"/>
              <a:t>it’s</a:t>
            </a:r>
            <a:r>
              <a:rPr lang="fr-FR" dirty="0"/>
              <a:t> a </a:t>
            </a:r>
            <a:r>
              <a:rPr lang="fr-FR" dirty="0" err="1"/>
              <a:t>dicrete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 process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heavily</a:t>
            </a:r>
            <a:r>
              <a:rPr lang="fr-FR" dirty="0"/>
              <a:t> </a:t>
            </a:r>
            <a:r>
              <a:rPr lang="fr-FR" dirty="0" err="1"/>
              <a:t>guided</a:t>
            </a:r>
            <a:r>
              <a:rPr lang="fr-FR" dirty="0"/>
              <a:t> by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in </a:t>
            </a:r>
            <a:r>
              <a:rPr lang="fr-FR" dirty="0" err="1"/>
              <a:t>terms</a:t>
            </a:r>
            <a:r>
              <a:rPr lang="fr-FR" dirty="0"/>
              <a:t> of, for instance, </a:t>
            </a:r>
            <a:r>
              <a:rPr lang="fr-FR" dirty="0" err="1"/>
              <a:t>providing</a:t>
            </a:r>
            <a:r>
              <a:rPr lang="fr-FR" dirty="0"/>
              <a:t> intuitive </a:t>
            </a:r>
            <a:r>
              <a:rPr lang="fr-FR" dirty="0" err="1"/>
              <a:t>fuzzy</a:t>
            </a:r>
            <a:r>
              <a:rPr lang="fr-FR" dirty="0"/>
              <a:t> sketches of potentiel programs in </a:t>
            </a:r>
            <a:r>
              <a:rPr lang="fr-FR" dirty="0" err="1"/>
              <a:t>order</a:t>
            </a:r>
            <a:r>
              <a:rPr lang="fr-FR" dirty="0"/>
              <a:t> to </a:t>
            </a:r>
            <a:r>
              <a:rPr lang="fr-FR" dirty="0" err="1"/>
              <a:t>reduce</a:t>
            </a:r>
            <a:r>
              <a:rPr lang="fr-FR" dirty="0"/>
              <a:t> the size of the </a:t>
            </a:r>
            <a:r>
              <a:rPr lang="fr-FR" dirty="0" err="1"/>
              <a:t>search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, </a:t>
            </a:r>
            <a:r>
              <a:rPr lang="fr-FR" dirty="0" err="1"/>
              <a:t>also</a:t>
            </a:r>
            <a:r>
              <a:rPr lang="fr-FR" dirty="0"/>
              <a:t> in </a:t>
            </a:r>
            <a:r>
              <a:rPr lang="fr-FR" dirty="0" err="1"/>
              <a:t>terms</a:t>
            </a:r>
            <a:r>
              <a:rPr lang="fr-FR" dirty="0"/>
              <a:t> of </a:t>
            </a:r>
            <a:r>
              <a:rPr lang="fr-FR" dirty="0" err="1"/>
              <a:t>providing</a:t>
            </a:r>
            <a:r>
              <a:rPr lang="fr-FR" dirty="0"/>
              <a:t> intuition about </a:t>
            </a:r>
            <a:r>
              <a:rPr lang="fr-FR" dirty="0" err="1"/>
              <a:t>branching</a:t>
            </a:r>
            <a:r>
              <a:rPr lang="fr-FR" dirty="0"/>
              <a:t> </a:t>
            </a:r>
            <a:r>
              <a:rPr lang="fr-FR" dirty="0" err="1"/>
              <a:t>decisions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you’re</a:t>
            </a:r>
            <a:r>
              <a:rPr lang="fr-FR" dirty="0"/>
              <a:t> </a:t>
            </a:r>
            <a:r>
              <a:rPr lang="fr-FR" dirty="0" err="1"/>
              <a:t>doing</a:t>
            </a:r>
            <a:r>
              <a:rPr lang="fr-FR" dirty="0"/>
              <a:t> op-</a:t>
            </a:r>
            <a:r>
              <a:rPr lang="fr-FR" dirty="0" err="1"/>
              <a:t>level</a:t>
            </a:r>
            <a:r>
              <a:rPr lang="fr-FR" dirty="0"/>
              <a:t> local </a:t>
            </a:r>
            <a:r>
              <a:rPr lang="fr-FR" dirty="0" err="1"/>
              <a:t>search</a:t>
            </a:r>
            <a:r>
              <a:rPr lang="fr-FR" dirty="0"/>
              <a:t>, intuition over how </a:t>
            </a:r>
            <a:r>
              <a:rPr lang="fr-FR" dirty="0" err="1"/>
              <a:t>likely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 </a:t>
            </a:r>
            <a:r>
              <a:rPr lang="fr-FR" dirty="0" err="1"/>
              <a:t>given</a:t>
            </a:r>
            <a:r>
              <a:rPr lang="fr-FR" dirty="0"/>
              <a:t> program sketch or </a:t>
            </a:r>
            <a:r>
              <a:rPr lang="fr-FR" dirty="0" err="1"/>
              <a:t>actual</a:t>
            </a:r>
            <a:r>
              <a:rPr lang="fr-FR" dirty="0"/>
              <a:t> program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eventually</a:t>
            </a:r>
            <a:r>
              <a:rPr lang="fr-FR" dirty="0"/>
              <a:t> match a </a:t>
            </a:r>
            <a:r>
              <a:rPr lang="fr-FR" dirty="0" err="1"/>
              <a:t>given</a:t>
            </a:r>
            <a:r>
              <a:rPr lang="fr-FR" dirty="0"/>
              <a:t> </a:t>
            </a:r>
            <a:r>
              <a:rPr lang="fr-FR" dirty="0" err="1"/>
              <a:t>specification</a:t>
            </a:r>
            <a:r>
              <a:rPr lang="fr-FR" dirty="0"/>
              <a:t>,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doing</a:t>
            </a:r>
            <a:r>
              <a:rPr lang="fr-FR" dirty="0"/>
              <a:t> « partial program » </a:t>
            </a:r>
            <a:r>
              <a:rPr lang="fr-FR" dirty="0" err="1"/>
              <a:t>scoring</a:t>
            </a:r>
            <a:r>
              <a:rPr lang="fr-FR" dirty="0"/>
              <a:t>.</a:t>
            </a:r>
          </a:p>
          <a:p>
            <a:r>
              <a:rPr lang="fr-FR" dirty="0"/>
              <a:t>That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similar</a:t>
            </a:r>
            <a:r>
              <a:rPr lang="fr-FR" dirty="0"/>
              <a:t> to how </a:t>
            </a:r>
            <a:r>
              <a:rPr lang="fr-FR" dirty="0" err="1"/>
              <a:t>reasoning</a:t>
            </a:r>
            <a:r>
              <a:rPr lang="fr-FR" dirty="0"/>
              <a:t> in </a:t>
            </a:r>
            <a:r>
              <a:rPr lang="fr-FR" dirty="0" err="1"/>
              <a:t>humans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heavily</a:t>
            </a:r>
            <a:r>
              <a:rPr lang="fr-FR" dirty="0"/>
              <a:t> </a:t>
            </a:r>
            <a:r>
              <a:rPr lang="fr-FR" dirty="0" err="1"/>
              <a:t>guided</a:t>
            </a:r>
            <a:r>
              <a:rPr lang="fr-FR" dirty="0"/>
              <a:t> by intuition and perception.</a:t>
            </a:r>
          </a:p>
          <a:p>
            <a:r>
              <a:rPr lang="fr-FR" dirty="0"/>
              <a:t>This program </a:t>
            </a:r>
            <a:r>
              <a:rPr lang="fr-FR" dirty="0" err="1"/>
              <a:t>synthesis</a:t>
            </a:r>
            <a:r>
              <a:rPr lang="fr-FR" dirty="0"/>
              <a:t> engine </a:t>
            </a:r>
            <a:r>
              <a:rPr lang="fr-FR" dirty="0" err="1"/>
              <a:t>will</a:t>
            </a:r>
            <a:r>
              <a:rPr lang="fr-FR" dirty="0"/>
              <a:t> not </a:t>
            </a:r>
            <a:r>
              <a:rPr lang="fr-FR" dirty="0" err="1"/>
              <a:t>just</a:t>
            </a:r>
            <a:r>
              <a:rPr lang="fr-FR" dirty="0"/>
              <a:t> </a:t>
            </a:r>
            <a:r>
              <a:rPr lang="fr-FR" dirty="0" err="1"/>
              <a:t>produce</a:t>
            </a:r>
            <a:r>
              <a:rPr lang="fr-FR" dirty="0"/>
              <a:t> a solution program to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current</a:t>
            </a:r>
            <a:r>
              <a:rPr lang="fr-FR" dirty="0"/>
              <a:t> </a:t>
            </a:r>
            <a:r>
              <a:rPr lang="fr-FR" dirty="0" err="1"/>
              <a:t>task</a:t>
            </a:r>
            <a:r>
              <a:rPr lang="fr-FR" dirty="0"/>
              <a:t>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generate</a:t>
            </a:r>
            <a:r>
              <a:rPr lang="fr-FR" dirty="0"/>
              <a:t> </a:t>
            </a:r>
            <a:r>
              <a:rPr lang="fr-FR" dirty="0" err="1"/>
              <a:t>reusable</a:t>
            </a:r>
            <a:r>
              <a:rPr lang="fr-FR" dirty="0"/>
              <a:t> building blocks as a by-</a:t>
            </a:r>
            <a:r>
              <a:rPr lang="fr-FR" dirty="0" err="1"/>
              <a:t>product</a:t>
            </a:r>
            <a:r>
              <a:rPr lang="fr-FR" dirty="0"/>
              <a:t> of the </a:t>
            </a:r>
            <a:r>
              <a:rPr lang="fr-FR" dirty="0" err="1"/>
              <a:t>search</a:t>
            </a:r>
            <a:r>
              <a:rPr lang="fr-FR" dirty="0"/>
              <a:t>. </a:t>
            </a:r>
          </a:p>
          <a:p>
            <a:r>
              <a:rPr lang="fr-FR" dirty="0" err="1"/>
              <a:t>Some</a:t>
            </a:r>
            <a:r>
              <a:rPr lang="fr-FR" dirty="0"/>
              <a:t> of </a:t>
            </a:r>
            <a:r>
              <a:rPr lang="fr-FR" dirty="0" err="1"/>
              <a:t>these</a:t>
            </a:r>
            <a:r>
              <a:rPr lang="fr-FR" dirty="0"/>
              <a:t> building blocks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modules </a:t>
            </a:r>
            <a:r>
              <a:rPr lang="fr-FR" dirty="0" err="1"/>
              <a:t>generated</a:t>
            </a:r>
            <a:r>
              <a:rPr lang="fr-FR" dirty="0"/>
              <a:t> by value-</a:t>
            </a:r>
            <a:r>
              <a:rPr lang="fr-FR" dirty="0" err="1"/>
              <a:t>centric</a:t>
            </a:r>
            <a:r>
              <a:rPr lang="fr-FR" dirty="0"/>
              <a:t> abstraction </a:t>
            </a:r>
            <a:r>
              <a:rPr lang="fr-FR" dirty="0" err="1"/>
              <a:t>that</a:t>
            </a:r>
            <a:r>
              <a:rPr lang="fr-FR" dirty="0"/>
              <a:t> are </a:t>
            </a:r>
            <a:r>
              <a:rPr lang="fr-FR" dirty="0" err="1"/>
              <a:t>gonna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trained</a:t>
            </a:r>
            <a:r>
              <a:rPr lang="fr-FR" dirty="0"/>
              <a:t> offline on lots of data.</a:t>
            </a:r>
          </a:p>
          <a:p>
            <a:r>
              <a:rPr lang="fr-FR" dirty="0" err="1"/>
              <a:t>Some</a:t>
            </a:r>
            <a:r>
              <a:rPr lang="fr-FR" dirty="0"/>
              <a:t> of </a:t>
            </a:r>
            <a:r>
              <a:rPr lang="fr-FR" dirty="0" err="1"/>
              <a:t>trhem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algorithmic</a:t>
            </a:r>
            <a:r>
              <a:rPr lang="fr-FR" dirty="0"/>
              <a:t> modules </a:t>
            </a:r>
            <a:r>
              <a:rPr lang="fr-FR" dirty="0" err="1"/>
              <a:t>obtained</a:t>
            </a:r>
            <a:r>
              <a:rPr lang="fr-FR" dirty="0"/>
              <a:t> via program-</a:t>
            </a:r>
            <a:r>
              <a:rPr lang="fr-FR" dirty="0" err="1"/>
              <a:t>centric</a:t>
            </a:r>
            <a:r>
              <a:rPr lang="fr-FR" dirty="0"/>
              <a:t> abstraction, by </a:t>
            </a:r>
            <a:r>
              <a:rPr lang="fr-FR" dirty="0" err="1"/>
              <a:t>noticing</a:t>
            </a:r>
            <a:r>
              <a:rPr lang="fr-FR" dirty="0"/>
              <a:t> graph </a:t>
            </a:r>
            <a:r>
              <a:rPr lang="fr-FR" dirty="0" err="1"/>
              <a:t>isomorphisms</a:t>
            </a:r>
            <a:r>
              <a:rPr lang="fr-FR" dirty="0"/>
              <a:t> in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inside</a:t>
            </a:r>
            <a:r>
              <a:rPr lang="fr-FR" dirty="0"/>
              <a:t> the </a:t>
            </a:r>
            <a:r>
              <a:rPr lang="fr-FR" dirty="0" err="1"/>
              <a:t>given</a:t>
            </a:r>
            <a:r>
              <a:rPr lang="fr-FR" dirty="0"/>
              <a:t> program, and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acoss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programs.</a:t>
            </a:r>
          </a:p>
          <a:p>
            <a:r>
              <a:rPr lang="fr-FR" dirty="0"/>
              <a:t>All </a:t>
            </a:r>
            <a:r>
              <a:rPr lang="fr-FR" dirty="0" err="1"/>
              <a:t>these</a:t>
            </a:r>
            <a:r>
              <a:rPr lang="fr-FR" dirty="0"/>
              <a:t> building blocks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form</a:t>
            </a:r>
            <a:r>
              <a:rPr lang="fr-FR" dirty="0"/>
              <a:t> an </a:t>
            </a:r>
            <a:r>
              <a:rPr lang="fr-FR" dirty="0" err="1"/>
              <a:t>ever-growing</a:t>
            </a:r>
            <a:r>
              <a:rPr lang="fr-FR" dirty="0"/>
              <a:t> DSL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as input to the programs </a:t>
            </a:r>
            <a:r>
              <a:rPr lang="fr-FR" dirty="0" err="1"/>
              <a:t>synthesis</a:t>
            </a:r>
            <a:r>
              <a:rPr lang="fr-FR" dirty="0"/>
              <a:t> engine.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62EF4-2C71-4F47-8DB6-071D8A3E585B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12302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In the future </a:t>
            </a:r>
            <a:r>
              <a:rPr lang="fr-FR" dirty="0" err="1"/>
              <a:t>we’re</a:t>
            </a:r>
            <a:r>
              <a:rPr lang="fr-FR" dirty="0"/>
              <a:t> </a:t>
            </a:r>
            <a:r>
              <a:rPr lang="fr-FR" dirty="0" err="1"/>
              <a:t>gonna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moving</a:t>
            </a:r>
            <a:r>
              <a:rPr lang="fr-FR" dirty="0"/>
              <a:t> </a:t>
            </a:r>
            <a:r>
              <a:rPr lang="fr-FR" dirty="0" err="1"/>
              <a:t>towards</a:t>
            </a:r>
            <a:r>
              <a:rPr lang="fr-FR" dirty="0"/>
              <a:t> </a:t>
            </a:r>
            <a:r>
              <a:rPr lang="fr-FR" dirty="0" err="1"/>
              <a:t>lifelong-learning</a:t>
            </a:r>
            <a:r>
              <a:rPr lang="fr-FR" dirty="0"/>
              <a:t> </a:t>
            </a:r>
            <a:r>
              <a:rPr lang="fr-FR" dirty="0" err="1"/>
              <a:t>hybrid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combine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and program </a:t>
            </a:r>
            <a:r>
              <a:rPr lang="fr-FR" dirty="0" err="1"/>
              <a:t>search</a:t>
            </a:r>
            <a:r>
              <a:rPr lang="fr-FR" dirty="0"/>
              <a:t>.</a:t>
            </a:r>
          </a:p>
          <a:p>
            <a:r>
              <a:rPr lang="fr-FR" dirty="0"/>
              <a:t>So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say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involved</a:t>
            </a:r>
            <a:r>
              <a:rPr lang="fr-FR" dirty="0"/>
              <a:t> in the </a:t>
            </a:r>
            <a:r>
              <a:rPr lang="fr-FR" dirty="0" err="1"/>
              <a:t>various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solutions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developing</a:t>
            </a:r>
            <a:r>
              <a:rPr lang="fr-FR" dirty="0"/>
              <a:t> to </a:t>
            </a:r>
            <a:r>
              <a:rPr lang="fr-FR" dirty="0" err="1"/>
              <a:t>various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problems</a:t>
            </a:r>
            <a:r>
              <a:rPr lang="fr-FR" dirty="0"/>
              <a:t>.</a:t>
            </a:r>
          </a:p>
          <a:p>
            <a:r>
              <a:rPr lang="fr-FR" dirty="0" err="1"/>
              <a:t>It’s</a:t>
            </a:r>
            <a:r>
              <a:rPr lang="fr-FR" dirty="0"/>
              <a:t> not </a:t>
            </a:r>
            <a:r>
              <a:rPr lang="fr-FR" dirty="0" err="1"/>
              <a:t>going</a:t>
            </a:r>
            <a:r>
              <a:rPr lang="fr-FR" dirty="0"/>
              <a:t> to do </a:t>
            </a:r>
            <a:r>
              <a:rPr lang="fr-FR" dirty="0" err="1"/>
              <a:t>everything</a:t>
            </a:r>
            <a:r>
              <a:rPr lang="fr-FR" dirty="0"/>
              <a:t> but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involved</a:t>
            </a:r>
            <a:r>
              <a:rPr lang="fr-FR" dirty="0"/>
              <a:t> in </a:t>
            </a:r>
            <a:r>
              <a:rPr lang="fr-FR" dirty="0" err="1"/>
              <a:t>pretty</a:t>
            </a:r>
            <a:r>
              <a:rPr lang="fr-FR" dirty="0"/>
              <a:t> </a:t>
            </a:r>
            <a:r>
              <a:rPr lang="fr-FR" dirty="0" err="1"/>
              <a:t>much</a:t>
            </a:r>
            <a:r>
              <a:rPr lang="fr-FR" dirty="0"/>
              <a:t> </a:t>
            </a:r>
            <a:r>
              <a:rPr lang="fr-FR" dirty="0" err="1"/>
              <a:t>everything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62EF4-2C71-4F47-8DB6-071D8A3E585B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41703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 to </a:t>
            </a:r>
            <a:r>
              <a:rPr lang="fr-FR" dirty="0" err="1"/>
              <a:t>conclude</a:t>
            </a:r>
            <a:r>
              <a:rPr lang="fr-FR" dirty="0"/>
              <a:t> :</a:t>
            </a:r>
          </a:p>
          <a:p>
            <a:r>
              <a:rPr lang="fr-FR" dirty="0" err="1"/>
              <a:t>Generalization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really</a:t>
            </a:r>
            <a:r>
              <a:rPr lang="fr-FR" dirty="0"/>
              <a:t> key to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progress</a:t>
            </a:r>
            <a:r>
              <a:rPr lang="fr-FR" dirty="0"/>
              <a:t> in AI and abstraction </a:t>
            </a:r>
            <a:r>
              <a:rPr lang="fr-FR" dirty="0" err="1"/>
              <a:t>is</a:t>
            </a:r>
            <a:r>
              <a:rPr lang="fr-FR" dirty="0"/>
              <a:t> how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produce</a:t>
            </a:r>
            <a:r>
              <a:rPr lang="fr-FR" dirty="0"/>
              <a:t> </a:t>
            </a:r>
            <a:r>
              <a:rPr lang="fr-FR" dirty="0" err="1"/>
              <a:t>generalization</a:t>
            </a:r>
            <a:r>
              <a:rPr lang="fr-FR" dirty="0"/>
              <a:t>.</a:t>
            </a:r>
          </a:p>
          <a:p>
            <a:r>
              <a:rPr lang="fr-FR" dirty="0"/>
              <a:t>There are </a:t>
            </a:r>
            <a:r>
              <a:rPr lang="fr-FR" dirty="0" err="1"/>
              <a:t>two</a:t>
            </a:r>
            <a:r>
              <a:rPr lang="fr-FR" dirty="0"/>
              <a:t> key types of abstraction : value-</a:t>
            </a:r>
            <a:r>
              <a:rPr lang="fr-FR" dirty="0" err="1"/>
              <a:t>centric</a:t>
            </a:r>
            <a:r>
              <a:rPr lang="fr-FR" dirty="0"/>
              <a:t> and program-</a:t>
            </a:r>
            <a:r>
              <a:rPr lang="fr-FR" dirty="0" err="1"/>
              <a:t>centric</a:t>
            </a:r>
            <a:r>
              <a:rPr lang="fr-FR" dirty="0"/>
              <a:t>.</a:t>
            </a:r>
          </a:p>
          <a:p>
            <a:r>
              <a:rPr lang="fr-FR" dirty="0" err="1"/>
              <a:t>Each</a:t>
            </a:r>
            <a:r>
              <a:rPr lang="fr-FR" dirty="0"/>
              <a:t> type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produced</a:t>
            </a:r>
            <a:r>
              <a:rPr lang="fr-FR" dirty="0"/>
              <a:t> by </a:t>
            </a:r>
            <a:r>
              <a:rPr lang="fr-FR" dirty="0" err="1"/>
              <a:t>analogy-making</a:t>
            </a:r>
            <a:r>
              <a:rPr lang="fr-FR" dirty="0"/>
              <a:t> and </a:t>
            </a:r>
            <a:r>
              <a:rPr lang="fr-FR" dirty="0" err="1"/>
              <a:t>there’s</a:t>
            </a:r>
            <a:r>
              <a:rPr lang="fr-FR" dirty="0"/>
              <a:t> a </a:t>
            </a:r>
            <a:r>
              <a:rPr lang="fr-FR" dirty="0" err="1"/>
              <a:t>fundamental</a:t>
            </a:r>
            <a:r>
              <a:rPr lang="fr-FR" dirty="0"/>
              <a:t> relation </a:t>
            </a:r>
            <a:r>
              <a:rPr lang="fr-FR" dirty="0" err="1"/>
              <a:t>between</a:t>
            </a:r>
            <a:r>
              <a:rPr lang="fr-FR" dirty="0"/>
              <a:t> abstraction and </a:t>
            </a:r>
            <a:r>
              <a:rPr lang="fr-FR" dirty="0" err="1"/>
              <a:t>analogy</a:t>
            </a:r>
            <a:r>
              <a:rPr lang="fr-FR" dirty="0"/>
              <a:t> : </a:t>
            </a:r>
            <a:r>
              <a:rPr lang="fr-FR" dirty="0" err="1"/>
              <a:t>analogy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really</a:t>
            </a:r>
            <a:r>
              <a:rPr lang="fr-FR" dirty="0"/>
              <a:t> the engine of abstraction.</a:t>
            </a:r>
          </a:p>
          <a:p>
            <a:r>
              <a:rPr lang="fr-FR" dirty="0"/>
              <a:t>At the </a:t>
            </a:r>
            <a:r>
              <a:rPr lang="fr-FR" dirty="0" err="1"/>
              <a:t>origin</a:t>
            </a:r>
            <a:r>
              <a:rPr lang="fr-FR" dirty="0"/>
              <a:t> of </a:t>
            </a:r>
            <a:r>
              <a:rPr lang="fr-FR" dirty="0" err="1"/>
              <a:t>generalization</a:t>
            </a:r>
            <a:r>
              <a:rPr lang="fr-FR" dirty="0"/>
              <a:t> in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interpolation,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makes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a good fit for value-</a:t>
            </a:r>
            <a:r>
              <a:rPr lang="fr-FR" dirty="0" err="1"/>
              <a:t>centric</a:t>
            </a:r>
            <a:r>
              <a:rPr lang="fr-FR" dirty="0"/>
              <a:t> abstraction and </a:t>
            </a:r>
            <a:r>
              <a:rPr lang="fr-FR" dirty="0" err="1"/>
              <a:t>geometric</a:t>
            </a:r>
            <a:r>
              <a:rPr lang="fr-FR" dirty="0"/>
              <a:t> </a:t>
            </a:r>
            <a:r>
              <a:rPr lang="fr-FR" dirty="0" err="1"/>
              <a:t>analogy</a:t>
            </a:r>
            <a:r>
              <a:rPr lang="fr-FR" dirty="0"/>
              <a:t> </a:t>
            </a:r>
            <a:r>
              <a:rPr lang="fr-FR" dirty="0" err="1"/>
              <a:t>making</a:t>
            </a:r>
            <a:r>
              <a:rPr lang="fr-FR" dirty="0"/>
              <a:t>, but </a:t>
            </a:r>
            <a:r>
              <a:rPr lang="fr-FR" dirty="0" err="1"/>
              <a:t>it’s</a:t>
            </a:r>
            <a:r>
              <a:rPr lang="fr-FR" dirty="0"/>
              <a:t> a </a:t>
            </a:r>
            <a:r>
              <a:rPr lang="fr-FR" dirty="0" err="1"/>
              <a:t>poor</a:t>
            </a:r>
            <a:r>
              <a:rPr lang="fr-FR" dirty="0"/>
              <a:t> fit for program-</a:t>
            </a:r>
            <a:r>
              <a:rPr lang="fr-FR" dirty="0" err="1"/>
              <a:t>centric</a:t>
            </a:r>
            <a:r>
              <a:rPr lang="fr-FR" dirty="0"/>
              <a:t> abstraction.</a:t>
            </a:r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can’t</a:t>
            </a:r>
            <a:r>
              <a:rPr lang="fr-FR" dirty="0"/>
              <a:t> use </a:t>
            </a:r>
            <a:r>
              <a:rPr lang="fr-FR" dirty="0" err="1"/>
              <a:t>it</a:t>
            </a:r>
            <a:r>
              <a:rPr lang="fr-FR" dirty="0"/>
              <a:t> for </a:t>
            </a:r>
            <a:r>
              <a:rPr lang="fr-FR" dirty="0" err="1"/>
              <a:t>problems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require</a:t>
            </a:r>
            <a:r>
              <a:rPr lang="fr-FR" dirty="0"/>
              <a:t> planning and </a:t>
            </a:r>
            <a:r>
              <a:rPr lang="fr-FR" dirty="0" err="1"/>
              <a:t>reasoning</a:t>
            </a:r>
            <a:r>
              <a:rPr lang="fr-FR" dirty="0"/>
              <a:t> and </a:t>
            </a:r>
            <a:r>
              <a:rPr lang="fr-FR" dirty="0" err="1"/>
              <a:t>small</a:t>
            </a:r>
            <a:r>
              <a:rPr lang="fr-FR" dirty="0"/>
              <a:t> </a:t>
            </a:r>
            <a:r>
              <a:rPr lang="fr-FR" dirty="0" err="1"/>
              <a:t>sample</a:t>
            </a:r>
            <a:r>
              <a:rPr lang="fr-FR" dirty="0"/>
              <a:t> sizes, </a:t>
            </a:r>
            <a:r>
              <a:rPr lang="fr-FR" dirty="0" err="1"/>
              <a:t>such</a:t>
            </a:r>
            <a:r>
              <a:rPr lang="fr-FR" dirty="0"/>
              <a:t> as ARC </a:t>
            </a:r>
            <a:r>
              <a:rPr lang="fr-FR" dirty="0" err="1"/>
              <a:t>problems</a:t>
            </a:r>
            <a:r>
              <a:rPr lang="fr-FR" dirty="0"/>
              <a:t>.</a:t>
            </a:r>
          </a:p>
          <a:p>
            <a:r>
              <a:rPr lang="fr-FR" dirty="0"/>
              <a:t>The solution to </a:t>
            </a: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problems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discrete</a:t>
            </a:r>
            <a:r>
              <a:rPr lang="fr-FR" dirty="0"/>
              <a:t> program </a:t>
            </a:r>
            <a:r>
              <a:rPr lang="fr-FR" dirty="0" err="1"/>
              <a:t>search</a:t>
            </a:r>
            <a:r>
              <a:rPr lang="fr-FR" dirty="0"/>
              <a:t>, but the obstacle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run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combinatorial</a:t>
            </a:r>
            <a:r>
              <a:rPr lang="fr-FR" dirty="0"/>
              <a:t> explosion.</a:t>
            </a:r>
          </a:p>
          <a:p>
            <a:r>
              <a:rPr lang="fr-FR" dirty="0"/>
              <a:t>Future </a:t>
            </a:r>
            <a:r>
              <a:rPr lang="fr-FR" dirty="0" err="1"/>
              <a:t>hybrid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able to use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to help </a:t>
            </a:r>
            <a:r>
              <a:rPr lang="fr-FR" dirty="0" err="1"/>
              <a:t>address</a:t>
            </a:r>
            <a:r>
              <a:rPr lang="fr-FR" dirty="0"/>
              <a:t> </a:t>
            </a:r>
            <a:r>
              <a:rPr lang="fr-FR" dirty="0" err="1"/>
              <a:t>combinatorial</a:t>
            </a:r>
            <a:r>
              <a:rPr lang="fr-FR" dirty="0"/>
              <a:t> explosion by </a:t>
            </a:r>
            <a:r>
              <a:rPr lang="fr-FR" dirty="0" err="1"/>
              <a:t>guiding</a:t>
            </a:r>
            <a:r>
              <a:rPr lang="fr-FR" dirty="0"/>
              <a:t> the program </a:t>
            </a:r>
            <a:r>
              <a:rPr lang="fr-FR" dirty="0" err="1"/>
              <a:t>search</a:t>
            </a:r>
            <a:r>
              <a:rPr lang="fr-FR" dirty="0"/>
              <a:t>.</a:t>
            </a:r>
          </a:p>
          <a:p>
            <a:r>
              <a:rPr lang="fr-FR" dirty="0" err="1"/>
              <a:t>That’s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similar</a:t>
            </a:r>
            <a:r>
              <a:rPr lang="fr-FR" dirty="0"/>
              <a:t> to how </a:t>
            </a:r>
            <a:r>
              <a:rPr lang="fr-FR" dirty="0" err="1"/>
              <a:t>human</a:t>
            </a:r>
            <a:r>
              <a:rPr lang="fr-FR" dirty="0"/>
              <a:t> </a:t>
            </a:r>
            <a:r>
              <a:rPr lang="fr-FR" dirty="0" err="1"/>
              <a:t>reasoning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heavily</a:t>
            </a:r>
            <a:r>
              <a:rPr lang="fr-FR" dirty="0"/>
              <a:t> </a:t>
            </a:r>
            <a:r>
              <a:rPr lang="fr-FR" dirty="0" err="1"/>
              <a:t>guided</a:t>
            </a:r>
            <a:r>
              <a:rPr lang="fr-FR" dirty="0"/>
              <a:t> by perception and intuition.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62EF4-2C71-4F47-8DB6-071D8A3E585B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4044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Generalization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a </a:t>
            </a:r>
            <a:r>
              <a:rPr lang="fr-FR" dirty="0" err="1"/>
              <a:t>binary</a:t>
            </a:r>
            <a:r>
              <a:rPr lang="fr-FR" dirty="0"/>
              <a:t> </a:t>
            </a:r>
            <a:r>
              <a:rPr lang="fr-FR" dirty="0" err="1"/>
              <a:t>property</a:t>
            </a:r>
            <a:r>
              <a:rPr lang="fr-FR" dirty="0"/>
              <a:t> of a system,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actually</a:t>
            </a:r>
            <a:r>
              <a:rPr lang="fr-FR" dirty="0"/>
              <a:t> a </a:t>
            </a:r>
            <a:r>
              <a:rPr lang="fr-FR" dirty="0" err="1"/>
              <a:t>spectrum</a:t>
            </a:r>
            <a:r>
              <a:rPr lang="fr-FR" dirty="0"/>
              <a:t> :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categorize</a:t>
            </a:r>
            <a:r>
              <a:rPr lang="fr-FR" dirty="0"/>
              <a:t> AI </a:t>
            </a:r>
            <a:r>
              <a:rPr lang="fr-FR" dirty="0" err="1"/>
              <a:t>systems</a:t>
            </a:r>
            <a:r>
              <a:rPr lang="fr-FR" dirty="0"/>
              <a:t> by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of </a:t>
            </a:r>
            <a:r>
              <a:rPr lang="fr-FR" dirty="0" err="1"/>
              <a:t>generalization</a:t>
            </a:r>
            <a:r>
              <a:rPr lang="fr-FR" dirty="0"/>
              <a:t>.</a:t>
            </a:r>
          </a:p>
          <a:p>
            <a:r>
              <a:rPr lang="fr-FR" dirty="0"/>
              <a:t>At the </a:t>
            </a:r>
            <a:r>
              <a:rPr lang="fr-FR" dirty="0" err="1"/>
              <a:t>lower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have software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are 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operating in a world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novelty</a:t>
            </a:r>
            <a:r>
              <a:rPr lang="fr-FR" dirty="0"/>
              <a:t> or </a:t>
            </a:r>
            <a:r>
              <a:rPr lang="fr-FR" dirty="0" err="1"/>
              <a:t>uncertainty</a:t>
            </a:r>
            <a:r>
              <a:rPr lang="fr-FR" dirty="0"/>
              <a:t>.</a:t>
            </a:r>
          </a:p>
          <a:p>
            <a:r>
              <a:rPr lang="fr-FR" dirty="0"/>
              <a:t>At the second 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have </a:t>
            </a:r>
            <a:r>
              <a:rPr lang="fr-FR" dirty="0" err="1"/>
              <a:t>robust</a:t>
            </a:r>
            <a:r>
              <a:rPr lang="fr-FR" dirty="0"/>
              <a:t> AI </a:t>
            </a:r>
            <a:r>
              <a:rPr lang="fr-FR" dirty="0" err="1"/>
              <a:t>which</a:t>
            </a:r>
            <a:r>
              <a:rPr lang="fr-FR" dirty="0"/>
              <a:t> corresponds to the </a:t>
            </a:r>
            <a:r>
              <a:rPr lang="fr-FR" dirty="0" err="1"/>
              <a:t>statistical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definition</a:t>
            </a:r>
            <a:r>
              <a:rPr lang="fr-FR" dirty="0"/>
              <a:t> of </a:t>
            </a:r>
            <a:r>
              <a:rPr lang="fr-FR" dirty="0" err="1"/>
              <a:t>generalization</a:t>
            </a:r>
            <a:r>
              <a:rPr lang="fr-FR" dirty="0"/>
              <a:t> : all of machine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falls</a:t>
            </a:r>
            <a:r>
              <a:rPr lang="fr-FR" dirty="0"/>
              <a:t> in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definition</a:t>
            </a:r>
            <a:r>
              <a:rPr lang="fr-FR" dirty="0"/>
              <a:t>.</a:t>
            </a:r>
          </a:p>
          <a:p>
            <a:r>
              <a:rPr lang="fr-FR" dirty="0"/>
              <a:t>Flexible AI : </a:t>
            </a:r>
            <a:r>
              <a:rPr lang="fr-FR" dirty="0" err="1"/>
              <a:t>ability</a:t>
            </a:r>
            <a:r>
              <a:rPr lang="fr-FR" dirty="0"/>
              <a:t> to </a:t>
            </a:r>
            <a:r>
              <a:rPr lang="fr-FR" dirty="0" err="1"/>
              <a:t>handle</a:t>
            </a:r>
            <a:r>
              <a:rPr lang="fr-FR" dirty="0"/>
              <a:t> a </a:t>
            </a:r>
            <a:r>
              <a:rPr lang="fr-FR" dirty="0" err="1"/>
              <a:t>broad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of </a:t>
            </a:r>
            <a:r>
              <a:rPr lang="fr-FR" dirty="0" err="1"/>
              <a:t>activity</a:t>
            </a:r>
            <a:r>
              <a:rPr lang="fr-FR" dirty="0"/>
              <a:t> </a:t>
            </a:r>
            <a:r>
              <a:rPr lang="fr-FR" dirty="0" err="1"/>
              <a:t>autonomously</a:t>
            </a:r>
            <a:r>
              <a:rPr lang="fr-FR" dirty="0"/>
              <a:t>, </a:t>
            </a:r>
            <a:r>
              <a:rPr lang="fr-FR" dirty="0" err="1"/>
              <a:t>including</a:t>
            </a:r>
            <a:r>
              <a:rPr lang="fr-FR" dirty="0"/>
              <a:t> the </a:t>
            </a:r>
            <a:r>
              <a:rPr lang="fr-FR" dirty="0" err="1"/>
              <a:t>ability</a:t>
            </a:r>
            <a:r>
              <a:rPr lang="fr-FR" dirty="0"/>
              <a:t> to deal with situations and </a:t>
            </a:r>
            <a:r>
              <a:rPr lang="fr-FR" dirty="0" err="1"/>
              <a:t>tasks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the </a:t>
            </a:r>
            <a:r>
              <a:rPr lang="fr-FR" dirty="0" err="1"/>
              <a:t>creators</a:t>
            </a:r>
            <a:r>
              <a:rPr lang="fr-FR" dirty="0"/>
              <a:t> of the system </a:t>
            </a:r>
            <a:r>
              <a:rPr lang="fr-FR" dirty="0" err="1"/>
              <a:t>could</a:t>
            </a:r>
            <a:r>
              <a:rPr lang="fr-FR" dirty="0"/>
              <a:t> not have </a:t>
            </a:r>
            <a:r>
              <a:rPr lang="fr-FR" dirty="0" err="1"/>
              <a:t>anticipated</a:t>
            </a:r>
            <a:r>
              <a:rPr lang="fr-FR" dirty="0"/>
              <a:t> : self </a:t>
            </a:r>
            <a:r>
              <a:rPr lang="fr-FR" dirty="0" err="1"/>
              <a:t>driving</a:t>
            </a:r>
            <a:r>
              <a:rPr lang="fr-FR" dirty="0"/>
              <a:t> </a:t>
            </a:r>
            <a:r>
              <a:rPr lang="fr-FR" dirty="0" err="1"/>
              <a:t>falls</a:t>
            </a:r>
            <a:r>
              <a:rPr lang="fr-FR" dirty="0"/>
              <a:t> in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category</a:t>
            </a:r>
            <a:r>
              <a:rPr lang="fr-FR" dirty="0"/>
              <a:t>, and </a:t>
            </a:r>
            <a:r>
              <a:rPr lang="fr-FR" dirty="0" err="1"/>
              <a:t>we</a:t>
            </a:r>
            <a:r>
              <a:rPr lang="fr-FR" dirty="0"/>
              <a:t> are </a:t>
            </a:r>
            <a:r>
              <a:rPr lang="fr-FR" dirty="0" err="1"/>
              <a:t>just</a:t>
            </a:r>
            <a:r>
              <a:rPr lang="fr-FR" dirty="0"/>
              <a:t> </a:t>
            </a:r>
            <a:r>
              <a:rPr lang="fr-FR" dirty="0" err="1"/>
              <a:t>starting</a:t>
            </a:r>
            <a:r>
              <a:rPr lang="fr-FR" dirty="0"/>
              <a:t> to venture in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.</a:t>
            </a:r>
          </a:p>
          <a:p>
            <a:r>
              <a:rPr lang="fr-FR" dirty="0" err="1"/>
              <a:t>Exterme</a:t>
            </a:r>
            <a:r>
              <a:rPr lang="fr-FR" dirty="0"/>
              <a:t> </a:t>
            </a:r>
            <a:r>
              <a:rPr lang="fr-FR" dirty="0" err="1"/>
              <a:t>generalization</a:t>
            </a:r>
            <a:r>
              <a:rPr lang="fr-FR" dirty="0"/>
              <a:t> corresponds to open </a:t>
            </a:r>
            <a:r>
              <a:rPr lang="fr-FR" dirty="0" err="1"/>
              <a:t>ended</a:t>
            </a:r>
            <a:r>
              <a:rPr lang="fr-FR" dirty="0"/>
              <a:t> intelligence : a system capable of </a:t>
            </a:r>
            <a:r>
              <a:rPr lang="fr-FR" dirty="0" err="1"/>
              <a:t>adapting</a:t>
            </a:r>
            <a:r>
              <a:rPr lang="fr-FR" dirty="0"/>
              <a:t> to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task</a:t>
            </a:r>
            <a:r>
              <a:rPr lang="fr-FR" dirty="0"/>
              <a:t> in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the </a:t>
            </a:r>
            <a:r>
              <a:rPr lang="fr-FR" dirty="0" err="1"/>
              <a:t>creator</a:t>
            </a:r>
            <a:r>
              <a:rPr lang="fr-FR" dirty="0"/>
              <a:t> of the system </a:t>
            </a:r>
            <a:r>
              <a:rPr lang="fr-FR" dirty="0" err="1"/>
              <a:t>could</a:t>
            </a:r>
            <a:r>
              <a:rPr lang="fr-FR" dirty="0"/>
              <a:t> not have </a:t>
            </a:r>
            <a:r>
              <a:rPr lang="fr-FR" dirty="0" err="1"/>
              <a:t>anticipated</a:t>
            </a:r>
            <a:r>
              <a:rPr lang="fr-FR" dirty="0"/>
              <a:t> : </a:t>
            </a:r>
            <a:r>
              <a:rPr lang="fr-FR" dirty="0" err="1"/>
              <a:t>that’s</a:t>
            </a:r>
            <a:r>
              <a:rPr lang="fr-FR" dirty="0"/>
              <a:t> </a:t>
            </a:r>
            <a:r>
              <a:rPr lang="fr-FR" dirty="0" err="1"/>
              <a:t>currently</a:t>
            </a:r>
            <a:r>
              <a:rPr lang="fr-FR" dirty="0"/>
              <a:t> the exclusive </a:t>
            </a:r>
            <a:r>
              <a:rPr lang="fr-FR" dirty="0" err="1"/>
              <a:t>domain</a:t>
            </a:r>
            <a:r>
              <a:rPr lang="fr-FR" dirty="0"/>
              <a:t> of </a:t>
            </a:r>
            <a:r>
              <a:rPr lang="fr-FR" dirty="0" err="1"/>
              <a:t>biological</a:t>
            </a:r>
            <a:r>
              <a:rPr lang="fr-FR" dirty="0"/>
              <a:t> intelligence. This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still</a:t>
            </a:r>
            <a:r>
              <a:rPr lang="fr-FR" dirty="0"/>
              <a:t> science fiction.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62EF4-2C71-4F47-8DB6-071D8A3E585B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656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This </a:t>
            </a:r>
            <a:r>
              <a:rPr lang="fr-FR" dirty="0" err="1"/>
              <a:t>spectrum</a:t>
            </a:r>
            <a:r>
              <a:rPr lang="fr-FR" dirty="0"/>
              <a:t> of </a:t>
            </a:r>
            <a:r>
              <a:rPr lang="fr-FR" dirty="0" err="1"/>
              <a:t>generalization</a:t>
            </a:r>
            <a:r>
              <a:rPr lang="fr-FR" dirty="0"/>
              <a:t> </a:t>
            </a:r>
            <a:r>
              <a:rPr lang="fr-FR" dirty="0" err="1"/>
              <a:t>mirrors</a:t>
            </a:r>
            <a:r>
              <a:rPr lang="fr-FR" dirty="0"/>
              <a:t> the structure of </a:t>
            </a:r>
            <a:r>
              <a:rPr lang="fr-FR" dirty="0" err="1"/>
              <a:t>human</a:t>
            </a:r>
            <a:r>
              <a:rPr lang="fr-FR" dirty="0"/>
              <a:t> cognitive </a:t>
            </a:r>
            <a:r>
              <a:rPr lang="fr-FR" dirty="0" err="1"/>
              <a:t>abilities</a:t>
            </a:r>
            <a:r>
              <a:rPr lang="fr-FR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62EF4-2C71-4F47-8DB6-071D8A3E585B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0052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skill</a:t>
            </a:r>
            <a:r>
              <a:rPr lang="fr-FR" dirty="0"/>
              <a:t> </a:t>
            </a:r>
            <a:r>
              <a:rPr lang="fr-FR" dirty="0" err="1"/>
              <a:t>exhibited</a:t>
            </a:r>
            <a:r>
              <a:rPr lang="fr-FR" dirty="0"/>
              <a:t> by a </a:t>
            </a:r>
            <a:r>
              <a:rPr lang="fr-FR" dirty="0" err="1"/>
              <a:t>given</a:t>
            </a:r>
            <a:r>
              <a:rPr lang="fr-FR" dirty="0"/>
              <a:t> system tells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nothing</a:t>
            </a:r>
            <a:r>
              <a:rPr lang="fr-FR" dirty="0"/>
              <a:t> about </a:t>
            </a:r>
            <a:r>
              <a:rPr lang="fr-FR" dirty="0" err="1"/>
              <a:t>its</a:t>
            </a:r>
            <a:r>
              <a:rPr lang="fr-FR" dirty="0"/>
              <a:t> intelligence,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say</a:t>
            </a:r>
            <a:r>
              <a:rPr lang="fr-FR" dirty="0"/>
              <a:t> about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generalization</a:t>
            </a:r>
            <a:r>
              <a:rPr lang="fr-FR" dirty="0"/>
              <a:t> power.</a:t>
            </a:r>
          </a:p>
          <a:p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generalization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relationship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can do,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skill</a:t>
            </a:r>
            <a:r>
              <a:rPr lang="fr-FR" dirty="0"/>
              <a:t>, and the information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have about a </a:t>
            </a:r>
            <a:r>
              <a:rPr lang="fr-FR" dirty="0" err="1"/>
              <a:t>task</a:t>
            </a:r>
            <a:r>
              <a:rPr lang="fr-FR" dirty="0"/>
              <a:t>,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priors</a:t>
            </a:r>
            <a:r>
              <a:rPr lang="fr-FR" dirty="0"/>
              <a:t> and </a:t>
            </a:r>
            <a:r>
              <a:rPr lang="fr-FR" dirty="0" err="1"/>
              <a:t>experience</a:t>
            </a:r>
            <a:r>
              <a:rPr lang="fr-FR" dirty="0"/>
              <a:t>.</a:t>
            </a:r>
          </a:p>
          <a:p>
            <a:r>
              <a:rPr lang="fr-FR" dirty="0"/>
              <a:t>And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always</a:t>
            </a:r>
            <a:r>
              <a:rPr lang="fr-FR" dirty="0"/>
              <a:t> possible to </a:t>
            </a:r>
            <a:r>
              <a:rPr lang="fr-FR" dirty="0" err="1"/>
              <a:t>buy</a:t>
            </a:r>
            <a:r>
              <a:rPr lang="fr-FR" dirty="0"/>
              <a:t> </a:t>
            </a:r>
            <a:r>
              <a:rPr lang="fr-FR" dirty="0" err="1"/>
              <a:t>skill</a:t>
            </a:r>
            <a:r>
              <a:rPr lang="fr-FR" dirty="0"/>
              <a:t> for a system </a:t>
            </a:r>
            <a:r>
              <a:rPr lang="fr-FR" dirty="0" err="1"/>
              <a:t>that</a:t>
            </a:r>
            <a:r>
              <a:rPr lang="fr-FR" dirty="0"/>
              <a:t> has a </a:t>
            </a:r>
            <a:r>
              <a:rPr lang="fr-FR" dirty="0" err="1"/>
              <a:t>given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of intelligence by </a:t>
            </a:r>
            <a:r>
              <a:rPr lang="fr-FR" dirty="0" err="1"/>
              <a:t>providing</a:t>
            </a:r>
            <a:r>
              <a:rPr lang="fr-FR" dirty="0"/>
              <a:t> the system more information about the </a:t>
            </a:r>
            <a:r>
              <a:rPr lang="fr-FR" dirty="0" err="1"/>
              <a:t>task</a:t>
            </a:r>
            <a:r>
              <a:rPr lang="fr-FR" dirty="0"/>
              <a:t>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reduces</a:t>
            </a:r>
            <a:r>
              <a:rPr lang="fr-FR" dirty="0"/>
              <a:t> </a:t>
            </a:r>
            <a:r>
              <a:rPr lang="fr-FR" dirty="0" err="1"/>
              <a:t>uncertainty</a:t>
            </a:r>
            <a:r>
              <a:rPr lang="fr-FR" dirty="0"/>
              <a:t> and </a:t>
            </a:r>
            <a:r>
              <a:rPr lang="fr-FR" dirty="0" err="1"/>
              <a:t>novelty</a:t>
            </a:r>
            <a:r>
              <a:rPr lang="fr-FR" dirty="0"/>
              <a:t>, and </a:t>
            </a:r>
            <a:r>
              <a:rPr lang="fr-FR" dirty="0" err="1"/>
              <a:t>thus</a:t>
            </a:r>
            <a:r>
              <a:rPr lang="fr-FR" dirty="0"/>
              <a:t> </a:t>
            </a:r>
            <a:r>
              <a:rPr lang="fr-FR" dirty="0" err="1"/>
              <a:t>reduces</a:t>
            </a:r>
            <a:r>
              <a:rPr lang="fr-FR" dirty="0"/>
              <a:t> the </a:t>
            </a:r>
            <a:r>
              <a:rPr lang="fr-FR" dirty="0" err="1"/>
              <a:t>need</a:t>
            </a:r>
            <a:r>
              <a:rPr lang="fr-FR" dirty="0"/>
              <a:t> for </a:t>
            </a:r>
            <a:r>
              <a:rPr lang="fr-FR" dirty="0" err="1"/>
              <a:t>generalization</a:t>
            </a:r>
            <a:r>
              <a:rPr lang="fr-FR" dirty="0"/>
              <a:t>.</a:t>
            </a:r>
          </a:p>
          <a:p>
            <a:r>
              <a:rPr lang="fr-FR" dirty="0"/>
              <a:t>And </a:t>
            </a:r>
            <a:r>
              <a:rPr lang="fr-FR" dirty="0" err="1"/>
              <a:t>you</a:t>
            </a:r>
            <a:r>
              <a:rPr lang="fr-FR" dirty="0"/>
              <a:t> do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either</a:t>
            </a:r>
            <a:r>
              <a:rPr lang="fr-FR" dirty="0"/>
              <a:t> via more training data, or by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human</a:t>
            </a:r>
            <a:r>
              <a:rPr lang="fr-FR" dirty="0"/>
              <a:t> intelligence to </a:t>
            </a:r>
            <a:r>
              <a:rPr lang="fr-FR" dirty="0" err="1"/>
              <a:t>produce</a:t>
            </a:r>
            <a:r>
              <a:rPr lang="fr-FR" dirty="0"/>
              <a:t> </a:t>
            </a:r>
            <a:r>
              <a:rPr lang="fr-FR" dirty="0" err="1"/>
              <a:t>prexisting</a:t>
            </a:r>
            <a:r>
              <a:rPr lang="fr-FR" dirty="0"/>
              <a:t> abstraction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can hard code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system (</a:t>
            </a:r>
            <a:r>
              <a:rPr lang="fr-FR" dirty="0" err="1"/>
              <a:t>that’s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call </a:t>
            </a:r>
            <a:r>
              <a:rPr lang="fr-FR" dirty="0" err="1"/>
              <a:t>priors</a:t>
            </a:r>
            <a:r>
              <a:rPr lang="fr-FR" dirty="0"/>
              <a:t>).</a:t>
            </a:r>
          </a:p>
          <a:p>
            <a:r>
              <a:rPr lang="fr-FR" dirty="0"/>
              <a:t>You can </a:t>
            </a:r>
            <a:r>
              <a:rPr lang="fr-FR" dirty="0" err="1"/>
              <a:t>alway</a:t>
            </a:r>
            <a:r>
              <a:rPr lang="fr-FR" dirty="0"/>
              <a:t> </a:t>
            </a:r>
            <a:r>
              <a:rPr lang="fr-FR" dirty="0" err="1"/>
              <a:t>increase</a:t>
            </a:r>
            <a:r>
              <a:rPr lang="fr-FR" dirty="0"/>
              <a:t> </a:t>
            </a:r>
            <a:r>
              <a:rPr lang="fr-FR" dirty="0" err="1"/>
              <a:t>skill</a:t>
            </a:r>
            <a:r>
              <a:rPr lang="fr-FR" dirty="0"/>
              <a:t>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increasing</a:t>
            </a:r>
            <a:r>
              <a:rPr lang="fr-FR" dirty="0"/>
              <a:t> </a:t>
            </a:r>
            <a:r>
              <a:rPr lang="fr-FR" dirty="0" err="1"/>
              <a:t>generalization</a:t>
            </a:r>
            <a:r>
              <a:rPr lang="fr-FR" dirty="0"/>
              <a:t> power </a:t>
            </a:r>
            <a:r>
              <a:rPr lang="fr-FR" dirty="0" err="1"/>
              <a:t>simply</a:t>
            </a:r>
            <a:r>
              <a:rPr lang="fr-FR" dirty="0"/>
              <a:t> by </a:t>
            </a:r>
            <a:r>
              <a:rPr lang="fr-FR" dirty="0" err="1"/>
              <a:t>reduing</a:t>
            </a:r>
            <a:r>
              <a:rPr lang="fr-FR" dirty="0"/>
              <a:t> </a:t>
            </a:r>
            <a:r>
              <a:rPr lang="fr-FR" dirty="0" err="1"/>
              <a:t>uncertainty</a:t>
            </a:r>
            <a:r>
              <a:rPr lang="fr-FR" dirty="0"/>
              <a:t> and </a:t>
            </a:r>
            <a:r>
              <a:rPr lang="fr-FR" dirty="0" err="1"/>
              <a:t>novelty</a:t>
            </a:r>
            <a:r>
              <a:rPr lang="fr-FR" dirty="0"/>
              <a:t>.</a:t>
            </a:r>
          </a:p>
          <a:p>
            <a:r>
              <a:rPr lang="fr-FR" dirty="0"/>
              <a:t>So </a:t>
            </a:r>
            <a:r>
              <a:rPr lang="fr-FR" dirty="0" err="1"/>
              <a:t>skill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not </a:t>
            </a:r>
            <a:r>
              <a:rPr lang="fr-FR" dirty="0" err="1"/>
              <a:t>characterize</a:t>
            </a:r>
            <a:r>
              <a:rPr lang="fr-FR" dirty="0"/>
              <a:t> intelligence.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62EF4-2C71-4F47-8DB6-071D8A3E585B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402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If </a:t>
            </a:r>
            <a:r>
              <a:rPr lang="fr-FR" dirty="0" err="1"/>
              <a:t>you</a:t>
            </a:r>
            <a:r>
              <a:rPr lang="fr-FR" dirty="0"/>
              <a:t> start </a:t>
            </a:r>
            <a:r>
              <a:rPr lang="fr-FR" dirty="0" err="1"/>
              <a:t>optimizing</a:t>
            </a:r>
            <a:r>
              <a:rPr lang="fr-FR" dirty="0"/>
              <a:t> for a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metric</a:t>
            </a:r>
            <a:r>
              <a:rPr lang="fr-FR" dirty="0"/>
              <a:t>,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shortcuts</a:t>
            </a:r>
            <a:r>
              <a:rPr lang="fr-FR" dirty="0"/>
              <a:t> </a:t>
            </a:r>
            <a:r>
              <a:rPr lang="fr-FR" dirty="0" err="1"/>
              <a:t>along</a:t>
            </a:r>
            <a:r>
              <a:rPr lang="fr-FR" dirty="0"/>
              <a:t> </a:t>
            </a:r>
            <a:r>
              <a:rPr lang="fr-FR" dirty="0" err="1"/>
              <a:t>every</a:t>
            </a:r>
            <a:r>
              <a:rPr lang="fr-FR" dirty="0"/>
              <a:t> possible dimension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captured</a:t>
            </a:r>
            <a:r>
              <a:rPr lang="fr-FR" dirty="0"/>
              <a:t> by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metric</a:t>
            </a:r>
            <a:r>
              <a:rPr lang="fr-FR" dirty="0"/>
              <a:t>.</a:t>
            </a:r>
          </a:p>
          <a:p>
            <a:r>
              <a:rPr lang="fr-FR" dirty="0"/>
              <a:t>In AI, the </a:t>
            </a:r>
            <a:r>
              <a:rPr lang="fr-FR" dirty="0" err="1"/>
              <a:t>shortcut</a:t>
            </a:r>
            <a:r>
              <a:rPr lang="fr-FR" dirty="0"/>
              <a:t> </a:t>
            </a:r>
            <a:r>
              <a:rPr lang="fr-FR" dirty="0" err="1"/>
              <a:t>rule</a:t>
            </a:r>
            <a:r>
              <a:rPr lang="fr-FR" dirty="0"/>
              <a:t> </a:t>
            </a:r>
            <a:r>
              <a:rPr lang="fr-FR" dirty="0" err="1"/>
              <a:t>means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if </a:t>
            </a:r>
            <a:r>
              <a:rPr lang="fr-FR" dirty="0" err="1"/>
              <a:t>you</a:t>
            </a:r>
            <a:r>
              <a:rPr lang="fr-FR" dirty="0"/>
              <a:t> focus on </a:t>
            </a:r>
            <a:r>
              <a:rPr lang="fr-FR" dirty="0" err="1"/>
              <a:t>tasks-specific</a:t>
            </a:r>
            <a:r>
              <a:rPr lang="fr-FR" dirty="0"/>
              <a:t> </a:t>
            </a:r>
            <a:r>
              <a:rPr lang="fr-FR" dirty="0" err="1"/>
              <a:t>skill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achieve</a:t>
            </a:r>
            <a:r>
              <a:rPr lang="fr-FR" dirty="0"/>
              <a:t> </a:t>
            </a:r>
            <a:r>
              <a:rPr lang="fr-FR" dirty="0" err="1"/>
              <a:t>tasks-specific</a:t>
            </a:r>
            <a:r>
              <a:rPr lang="fr-FR" dirty="0"/>
              <a:t> </a:t>
            </a:r>
            <a:r>
              <a:rPr lang="fr-FR" dirty="0" err="1"/>
              <a:t>skill</a:t>
            </a:r>
            <a:r>
              <a:rPr lang="fr-FR" dirty="0"/>
              <a:t>, but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do </a:t>
            </a:r>
            <a:r>
              <a:rPr lang="fr-FR" dirty="0" err="1"/>
              <a:t>so</a:t>
            </a:r>
            <a:r>
              <a:rPr lang="fr-FR" dirty="0"/>
              <a:t> by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shortcuts</a:t>
            </a:r>
            <a:r>
              <a:rPr lang="fr-FR" dirty="0"/>
              <a:t>, and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end up with a system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not display </a:t>
            </a:r>
            <a:r>
              <a:rPr lang="fr-FR" dirty="0" err="1"/>
              <a:t>generalizable</a:t>
            </a:r>
            <a:r>
              <a:rPr lang="fr-FR" dirty="0"/>
              <a:t> cognitive </a:t>
            </a:r>
            <a:r>
              <a:rPr lang="fr-FR" dirty="0" err="1"/>
              <a:t>abilities</a:t>
            </a:r>
            <a:r>
              <a:rPr lang="fr-FR" dirty="0"/>
              <a:t> 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skill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orthogonal to </a:t>
            </a:r>
            <a:r>
              <a:rPr lang="fr-FR" dirty="0" err="1"/>
              <a:t>generalization</a:t>
            </a:r>
            <a:r>
              <a:rPr lang="fr-FR" dirty="0"/>
              <a:t> power.</a:t>
            </a:r>
          </a:p>
          <a:p>
            <a:r>
              <a:rPr lang="fr-FR" dirty="0"/>
              <a:t>If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generalize</a:t>
            </a:r>
            <a:r>
              <a:rPr lang="fr-FR" dirty="0"/>
              <a:t>,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develop</a:t>
            </a:r>
            <a:r>
              <a:rPr lang="fr-FR" dirty="0"/>
              <a:t> new </a:t>
            </a:r>
            <a:r>
              <a:rPr lang="fr-FR" dirty="0" err="1"/>
              <a:t>skills</a:t>
            </a:r>
            <a:r>
              <a:rPr lang="fr-FR" dirty="0"/>
              <a:t> by </a:t>
            </a:r>
            <a:r>
              <a:rPr lang="fr-FR" dirty="0" err="1"/>
              <a:t>going</a:t>
            </a:r>
            <a:r>
              <a:rPr lang="fr-FR" dirty="0"/>
              <a:t> from the </a:t>
            </a:r>
            <a:r>
              <a:rPr lang="fr-FR" dirty="0" err="1"/>
              <a:t>general</a:t>
            </a:r>
            <a:r>
              <a:rPr lang="fr-FR" dirty="0"/>
              <a:t> to the </a:t>
            </a:r>
            <a:r>
              <a:rPr lang="fr-FR" dirty="0" err="1"/>
              <a:t>specific</a:t>
            </a:r>
            <a:r>
              <a:rPr lang="fr-FR" dirty="0"/>
              <a:t>, but in reverse, </a:t>
            </a:r>
            <a:r>
              <a:rPr lang="fr-FR" dirty="0" err="1"/>
              <a:t>there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 </a:t>
            </a:r>
            <a:r>
              <a:rPr lang="fr-FR" dirty="0" err="1"/>
              <a:t>path</a:t>
            </a:r>
            <a:r>
              <a:rPr lang="fr-FR" dirty="0"/>
              <a:t> from the </a:t>
            </a:r>
            <a:r>
              <a:rPr lang="fr-FR" dirty="0" err="1"/>
              <a:t>specific</a:t>
            </a:r>
            <a:r>
              <a:rPr lang="fr-FR" dirty="0"/>
              <a:t> to the </a:t>
            </a:r>
            <a:r>
              <a:rPr lang="fr-FR" dirty="0" err="1"/>
              <a:t>general</a:t>
            </a:r>
            <a:r>
              <a:rPr lang="fr-FR" dirty="0"/>
              <a:t>, and </a:t>
            </a:r>
            <a:r>
              <a:rPr lang="fr-FR" dirty="0" err="1"/>
              <a:t>it’s</a:t>
            </a:r>
            <a:r>
              <a:rPr lang="fr-FR" dirty="0"/>
              <a:t> not possible to come up with one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task</a:t>
            </a:r>
            <a:r>
              <a:rPr lang="fr-FR" dirty="0"/>
              <a:t> or one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metric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requires</a:t>
            </a:r>
            <a:r>
              <a:rPr lang="fr-FR" dirty="0"/>
              <a:t> </a:t>
            </a:r>
            <a:r>
              <a:rPr lang="fr-FR" dirty="0" err="1"/>
              <a:t>broad</a:t>
            </a:r>
            <a:r>
              <a:rPr lang="fr-FR" dirty="0"/>
              <a:t> cognitive </a:t>
            </a:r>
            <a:r>
              <a:rPr lang="fr-FR" dirty="0" err="1"/>
              <a:t>abilities</a:t>
            </a:r>
            <a:r>
              <a:rPr lang="fr-FR" dirty="0"/>
              <a:t>.</a:t>
            </a:r>
          </a:p>
          <a:p>
            <a:r>
              <a:rPr lang="fr-FR" dirty="0"/>
              <a:t>If </a:t>
            </a:r>
            <a:r>
              <a:rPr lang="fr-FR" dirty="0" err="1"/>
              <a:t>you</a:t>
            </a:r>
            <a:r>
              <a:rPr lang="fr-FR" dirty="0"/>
              <a:t> fix the </a:t>
            </a:r>
            <a:r>
              <a:rPr lang="fr-FR" dirty="0" err="1"/>
              <a:t>task</a:t>
            </a:r>
            <a:r>
              <a:rPr lang="fr-FR" dirty="0"/>
              <a:t> and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known</a:t>
            </a:r>
            <a:r>
              <a:rPr lang="fr-FR" dirty="0"/>
              <a:t> in </a:t>
            </a:r>
            <a:r>
              <a:rPr lang="fr-FR" dirty="0" err="1"/>
              <a:t>advance</a:t>
            </a:r>
            <a:r>
              <a:rPr lang="fr-FR" dirty="0"/>
              <a:t> and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known</a:t>
            </a:r>
            <a:r>
              <a:rPr lang="fr-FR" dirty="0"/>
              <a:t> on </a:t>
            </a:r>
            <a:r>
              <a:rPr lang="fr-FR" dirty="0" err="1"/>
              <a:t>advance</a:t>
            </a:r>
            <a:r>
              <a:rPr lang="fr-FR" dirty="0"/>
              <a:t> to the </a:t>
            </a:r>
            <a:r>
              <a:rPr lang="fr-FR" dirty="0" err="1"/>
              <a:t>developers</a:t>
            </a:r>
            <a:r>
              <a:rPr lang="fr-FR" dirty="0"/>
              <a:t> of the AI system,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open the </a:t>
            </a:r>
            <a:r>
              <a:rPr lang="fr-FR" dirty="0" err="1"/>
              <a:t>door</a:t>
            </a:r>
            <a:r>
              <a:rPr lang="fr-FR" dirty="0"/>
              <a:t> to </a:t>
            </a:r>
            <a:r>
              <a:rPr lang="fr-FR" dirty="0" err="1"/>
              <a:t>shortcuts</a:t>
            </a:r>
            <a:r>
              <a:rPr lang="fr-FR" dirty="0"/>
              <a:t>.</a:t>
            </a:r>
          </a:p>
          <a:p>
            <a:r>
              <a:rPr lang="fr-FR" dirty="0"/>
              <a:t>Example : a </a:t>
            </a:r>
            <a:r>
              <a:rPr lang="fr-FR" dirty="0" err="1"/>
              <a:t>previous</a:t>
            </a:r>
            <a:r>
              <a:rPr lang="fr-FR" dirty="0"/>
              <a:t> goal </a:t>
            </a:r>
            <a:r>
              <a:rPr lang="fr-FR" dirty="0" err="1"/>
              <a:t>was</a:t>
            </a:r>
            <a:r>
              <a:rPr lang="fr-FR" dirty="0"/>
              <a:t> to solve </a:t>
            </a:r>
            <a:r>
              <a:rPr lang="fr-FR" dirty="0" err="1"/>
              <a:t>chess</a:t>
            </a:r>
            <a:r>
              <a:rPr lang="fr-FR" dirty="0"/>
              <a:t>, 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chess</a:t>
            </a:r>
            <a:r>
              <a:rPr lang="fr-FR" dirty="0"/>
              <a:t> in humas </a:t>
            </a:r>
            <a:r>
              <a:rPr lang="fr-FR" dirty="0" err="1"/>
              <a:t>features</a:t>
            </a:r>
            <a:r>
              <a:rPr lang="fr-FR" dirty="0"/>
              <a:t> memory, </a:t>
            </a:r>
            <a:r>
              <a:rPr lang="fr-FR" dirty="0" err="1"/>
              <a:t>learning</a:t>
            </a:r>
            <a:r>
              <a:rPr lang="fr-FR" dirty="0"/>
              <a:t>, </a:t>
            </a:r>
            <a:r>
              <a:rPr lang="fr-FR" dirty="0" err="1"/>
              <a:t>reasoning</a:t>
            </a:r>
            <a:r>
              <a:rPr lang="fr-FR" dirty="0"/>
              <a:t>, </a:t>
            </a:r>
            <a:r>
              <a:rPr lang="fr-FR" dirty="0" err="1"/>
              <a:t>analysis</a:t>
            </a:r>
            <a:r>
              <a:rPr lang="fr-FR" dirty="0"/>
              <a:t> and </a:t>
            </a:r>
            <a:r>
              <a:rPr lang="fr-FR" dirty="0" err="1"/>
              <a:t>so</a:t>
            </a:r>
            <a:r>
              <a:rPr lang="fr-FR" dirty="0"/>
              <a:t> on. So if </a:t>
            </a:r>
            <a:r>
              <a:rPr lang="fr-FR" dirty="0" err="1"/>
              <a:t>you</a:t>
            </a:r>
            <a:r>
              <a:rPr lang="fr-FR" dirty="0"/>
              <a:t> can solve </a:t>
            </a:r>
            <a:r>
              <a:rPr lang="fr-FR" dirty="0" err="1"/>
              <a:t>chess</a:t>
            </a:r>
            <a:r>
              <a:rPr lang="fr-FR" dirty="0"/>
              <a:t>,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surely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understand</a:t>
            </a:r>
            <a:r>
              <a:rPr lang="fr-FR" dirty="0"/>
              <a:t> all the </a:t>
            </a:r>
            <a:r>
              <a:rPr lang="fr-FR" dirty="0" err="1"/>
              <a:t>different</a:t>
            </a:r>
            <a:r>
              <a:rPr lang="fr-FR" dirty="0"/>
              <a:t> cognitive </a:t>
            </a:r>
            <a:r>
              <a:rPr lang="fr-FR" dirty="0" err="1"/>
              <a:t>mechanisms</a:t>
            </a:r>
            <a:r>
              <a:rPr lang="fr-FR" dirty="0"/>
              <a:t>.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did</a:t>
            </a:r>
            <a:r>
              <a:rPr lang="fr-FR" dirty="0"/>
              <a:t> solve </a:t>
            </a:r>
            <a:r>
              <a:rPr lang="fr-FR" dirty="0" err="1"/>
              <a:t>chess</a:t>
            </a:r>
            <a:r>
              <a:rPr lang="fr-FR" dirty="0"/>
              <a:t> </a:t>
            </a:r>
            <a:r>
              <a:rPr lang="fr-FR" dirty="0" err="1"/>
              <a:t>eventually</a:t>
            </a:r>
            <a:r>
              <a:rPr lang="fr-FR" dirty="0"/>
              <a:t>, but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turned</a:t>
            </a:r>
            <a:r>
              <a:rPr lang="fr-FR" dirty="0"/>
              <a:t> out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solving</a:t>
            </a:r>
            <a:r>
              <a:rPr lang="fr-FR" dirty="0"/>
              <a:t> </a:t>
            </a:r>
            <a:r>
              <a:rPr lang="fr-FR" dirty="0" err="1"/>
              <a:t>chess</a:t>
            </a:r>
            <a:r>
              <a:rPr lang="fr-FR" dirty="0"/>
              <a:t> </a:t>
            </a:r>
            <a:r>
              <a:rPr lang="fr-FR" dirty="0" err="1"/>
              <a:t>did</a:t>
            </a:r>
            <a:r>
              <a:rPr lang="fr-FR" dirty="0"/>
              <a:t> not </a:t>
            </a:r>
            <a:r>
              <a:rPr lang="fr-FR" dirty="0" err="1"/>
              <a:t>teach</a:t>
            </a:r>
            <a:r>
              <a:rPr lang="fr-FR" dirty="0"/>
              <a:t> us </a:t>
            </a:r>
            <a:r>
              <a:rPr lang="fr-FR" dirty="0" err="1"/>
              <a:t>anything</a:t>
            </a:r>
            <a:r>
              <a:rPr lang="fr-FR" dirty="0"/>
              <a:t> about </a:t>
            </a:r>
            <a:r>
              <a:rPr lang="fr-FR" dirty="0" err="1"/>
              <a:t>human</a:t>
            </a:r>
            <a:r>
              <a:rPr lang="fr-FR" dirty="0"/>
              <a:t> cognition 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had</a:t>
            </a:r>
            <a:r>
              <a:rPr lang="fr-FR" dirty="0"/>
              <a:t> </a:t>
            </a:r>
            <a:r>
              <a:rPr lang="fr-FR" dirty="0" err="1"/>
              <a:t>fixed</a:t>
            </a:r>
            <a:r>
              <a:rPr lang="fr-FR" dirty="0"/>
              <a:t> the </a:t>
            </a:r>
            <a:r>
              <a:rPr lang="fr-FR" dirty="0" err="1"/>
              <a:t>task</a:t>
            </a:r>
            <a:r>
              <a:rPr lang="fr-FR" dirty="0"/>
              <a:t> and </a:t>
            </a:r>
            <a:r>
              <a:rPr lang="fr-FR" dirty="0" err="1"/>
              <a:t>thereforce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took</a:t>
            </a:r>
            <a:r>
              <a:rPr lang="fr-FR" dirty="0"/>
              <a:t> </a:t>
            </a:r>
            <a:r>
              <a:rPr lang="fr-FR" dirty="0" err="1"/>
              <a:t>shortcuts</a:t>
            </a:r>
            <a:r>
              <a:rPr lang="fr-FR" dirty="0"/>
              <a:t>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62EF4-2C71-4F47-8DB6-071D8A3E585B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8539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The modern version of </a:t>
            </a:r>
            <a:r>
              <a:rPr lang="fr-FR" dirty="0" err="1"/>
              <a:t>this</a:t>
            </a:r>
            <a:r>
              <a:rPr lang="fr-FR" dirty="0"/>
              <a:t> story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increase</a:t>
            </a:r>
            <a:r>
              <a:rPr lang="fr-FR" dirty="0"/>
              <a:t> </a:t>
            </a:r>
            <a:r>
              <a:rPr lang="fr-FR" dirty="0" err="1"/>
              <a:t>skill</a:t>
            </a:r>
            <a:r>
              <a:rPr lang="fr-FR" dirty="0"/>
              <a:t>, </a:t>
            </a:r>
            <a:r>
              <a:rPr lang="fr-FR" dirty="0" err="1"/>
              <a:t>task_specific</a:t>
            </a:r>
            <a:r>
              <a:rPr lang="fr-FR" dirty="0"/>
              <a:t> </a:t>
            </a:r>
            <a:r>
              <a:rPr lang="fr-FR" dirty="0" err="1"/>
              <a:t>skill</a:t>
            </a:r>
            <a:r>
              <a:rPr lang="fr-FR" dirty="0"/>
              <a:t>, on a </a:t>
            </a:r>
            <a:r>
              <a:rPr lang="fr-FR" dirty="0" err="1"/>
              <a:t>problem</a:t>
            </a:r>
            <a:r>
              <a:rPr lang="fr-FR" dirty="0"/>
              <a:t> by </a:t>
            </a:r>
            <a:r>
              <a:rPr lang="fr-FR" dirty="0" err="1"/>
              <a:t>adding</a:t>
            </a:r>
            <a:r>
              <a:rPr lang="fr-FR" dirty="0"/>
              <a:t> more training data,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reduces</a:t>
            </a:r>
            <a:r>
              <a:rPr lang="fr-FR" dirty="0"/>
              <a:t> the </a:t>
            </a:r>
            <a:r>
              <a:rPr lang="fr-FR" dirty="0" err="1"/>
              <a:t>need</a:t>
            </a:r>
            <a:r>
              <a:rPr lang="fr-FR" dirty="0"/>
              <a:t> for </a:t>
            </a:r>
            <a:r>
              <a:rPr lang="fr-FR" dirty="0" err="1"/>
              <a:t>generalization</a:t>
            </a:r>
            <a:r>
              <a:rPr lang="fr-FR" dirty="0"/>
              <a:t> power.</a:t>
            </a:r>
          </a:p>
          <a:p>
            <a:r>
              <a:rPr lang="fr-FR" dirty="0"/>
              <a:t>And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always</a:t>
            </a:r>
            <a:r>
              <a:rPr lang="fr-FR" dirty="0"/>
              <a:t> possible to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shortcuts</a:t>
            </a:r>
            <a:r>
              <a:rPr lang="fr-FR" dirty="0"/>
              <a:t> to solve a </a:t>
            </a:r>
            <a:r>
              <a:rPr lang="fr-FR" dirty="0" err="1"/>
              <a:t>given</a:t>
            </a:r>
            <a:r>
              <a:rPr lang="fr-FR" dirty="0"/>
              <a:t> </a:t>
            </a:r>
            <a:r>
              <a:rPr lang="fr-FR" dirty="0" err="1"/>
              <a:t>taks</a:t>
            </a:r>
            <a:r>
              <a:rPr lang="fr-FR" dirty="0"/>
              <a:t>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featuring</a:t>
            </a:r>
            <a:r>
              <a:rPr lang="fr-FR" dirty="0"/>
              <a:t> intelligence,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increasing</a:t>
            </a:r>
            <a:r>
              <a:rPr lang="fr-FR" dirty="0"/>
              <a:t> </a:t>
            </a:r>
            <a:r>
              <a:rPr lang="fr-FR" dirty="0" err="1"/>
              <a:t>generalization</a:t>
            </a:r>
            <a:r>
              <a:rPr lang="fr-FR" dirty="0"/>
              <a:t> power : </a:t>
            </a:r>
            <a:r>
              <a:rPr lang="fr-FR" dirty="0" err="1"/>
              <a:t>you</a:t>
            </a:r>
            <a:r>
              <a:rPr lang="fr-FR" dirty="0"/>
              <a:t> do </a:t>
            </a:r>
            <a:r>
              <a:rPr lang="fr-FR" dirty="0" err="1"/>
              <a:t>that</a:t>
            </a:r>
            <a:r>
              <a:rPr lang="fr-FR" dirty="0"/>
              <a:t> by </a:t>
            </a:r>
            <a:r>
              <a:rPr lang="fr-FR" dirty="0" err="1"/>
              <a:t>reducing</a:t>
            </a:r>
            <a:r>
              <a:rPr lang="fr-FR" dirty="0"/>
              <a:t> </a:t>
            </a:r>
            <a:r>
              <a:rPr lang="fr-FR" dirty="0" err="1"/>
              <a:t>novelty</a:t>
            </a:r>
            <a:r>
              <a:rPr lang="fr-FR" dirty="0"/>
              <a:t> and </a:t>
            </a:r>
            <a:r>
              <a:rPr lang="fr-FR" dirty="0" err="1"/>
              <a:t>uncertainty</a:t>
            </a:r>
            <a:r>
              <a:rPr lang="fr-FR" dirty="0"/>
              <a:t> via injection of information about the </a:t>
            </a:r>
            <a:r>
              <a:rPr lang="fr-FR" dirty="0" err="1"/>
              <a:t>task</a:t>
            </a:r>
            <a:r>
              <a:rPr lang="fr-FR" dirty="0"/>
              <a:t>, </a:t>
            </a:r>
            <a:r>
              <a:rPr lang="fr-FR" dirty="0" err="1"/>
              <a:t>either</a:t>
            </a:r>
            <a:r>
              <a:rPr lang="fr-FR" dirty="0"/>
              <a:t> as </a:t>
            </a:r>
            <a:r>
              <a:rPr lang="fr-FR" dirty="0" err="1"/>
              <a:t>priors,or</a:t>
            </a:r>
            <a:r>
              <a:rPr lang="fr-FR" dirty="0"/>
              <a:t> as training data.</a:t>
            </a:r>
          </a:p>
          <a:p>
            <a:r>
              <a:rPr lang="fr-FR" dirty="0"/>
              <a:t>In the </a:t>
            </a:r>
            <a:r>
              <a:rPr lang="fr-FR" dirty="0" err="1"/>
              <a:t>limit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always</a:t>
            </a:r>
            <a:r>
              <a:rPr lang="fr-FR" dirty="0"/>
              <a:t> </a:t>
            </a:r>
            <a:r>
              <a:rPr lang="fr-FR" dirty="0" err="1"/>
              <a:t>achieve</a:t>
            </a:r>
            <a:r>
              <a:rPr lang="fr-FR" dirty="0"/>
              <a:t> </a:t>
            </a:r>
            <a:r>
              <a:rPr lang="fr-FR" dirty="0" err="1"/>
              <a:t>arbitrary</a:t>
            </a:r>
            <a:r>
              <a:rPr lang="fr-FR" dirty="0"/>
              <a:t> </a:t>
            </a:r>
            <a:r>
              <a:rPr lang="fr-FR" dirty="0" err="1"/>
              <a:t>skill</a:t>
            </a:r>
            <a:r>
              <a:rPr lang="fr-FR" dirty="0"/>
              <a:t> on </a:t>
            </a:r>
            <a:r>
              <a:rPr lang="fr-FR" dirty="0" err="1"/>
              <a:t>arbitrary</a:t>
            </a:r>
            <a:r>
              <a:rPr lang="fr-FR" dirty="0"/>
              <a:t> </a:t>
            </a:r>
            <a:r>
              <a:rPr lang="fr-FR" dirty="0" err="1"/>
              <a:t>problems</a:t>
            </a:r>
            <a:r>
              <a:rPr lang="fr-FR" dirty="0"/>
              <a:t>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requiring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generalizable</a:t>
            </a:r>
            <a:r>
              <a:rPr lang="fr-FR" dirty="0"/>
              <a:t> cognitive </a:t>
            </a:r>
            <a:r>
              <a:rPr lang="fr-FR" dirty="0" err="1"/>
              <a:t>ability</a:t>
            </a:r>
            <a:r>
              <a:rPr lang="fr-FR" dirty="0"/>
              <a:t>.</a:t>
            </a:r>
          </a:p>
          <a:p>
            <a:r>
              <a:rPr lang="fr-FR" dirty="0"/>
              <a:t>So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always</a:t>
            </a:r>
            <a:r>
              <a:rPr lang="fr-FR" dirty="0"/>
              <a:t> use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or </a:t>
            </a:r>
            <a:r>
              <a:rPr lang="fr-FR" dirty="0" err="1"/>
              <a:t>even</a:t>
            </a:r>
            <a:r>
              <a:rPr lang="fr-FR" dirty="0"/>
              <a:t> </a:t>
            </a:r>
            <a:r>
              <a:rPr lang="fr-FR" dirty="0" err="1"/>
              <a:t>just</a:t>
            </a:r>
            <a:r>
              <a:rPr lang="fr-FR" dirty="0"/>
              <a:t> </a:t>
            </a:r>
            <a:r>
              <a:rPr lang="fr-FR" dirty="0" err="1"/>
              <a:t>really</a:t>
            </a:r>
            <a:r>
              <a:rPr lang="fr-FR" dirty="0"/>
              <a:t> a big hash table to solve an </a:t>
            </a:r>
            <a:r>
              <a:rPr lang="fr-FR" dirty="0" err="1"/>
              <a:t>arbitrary</a:t>
            </a:r>
            <a:r>
              <a:rPr lang="fr-FR" dirty="0"/>
              <a:t> </a:t>
            </a:r>
            <a:r>
              <a:rPr lang="fr-FR" dirty="0" err="1"/>
              <a:t>task</a:t>
            </a:r>
            <a:r>
              <a:rPr lang="fr-FR" dirty="0"/>
              <a:t>, but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requires</a:t>
            </a:r>
            <a:r>
              <a:rPr lang="fr-FR" dirty="0"/>
              <a:t> </a:t>
            </a:r>
            <a:r>
              <a:rPr lang="fr-FR" dirty="0" err="1"/>
              <a:t>either</a:t>
            </a:r>
            <a:r>
              <a:rPr lang="fr-FR" dirty="0"/>
              <a:t> a </a:t>
            </a:r>
            <a:r>
              <a:rPr lang="fr-FR" dirty="0" err="1"/>
              <a:t>tremendous</a:t>
            </a:r>
            <a:r>
              <a:rPr lang="fr-FR" dirty="0"/>
              <a:t> </a:t>
            </a:r>
            <a:r>
              <a:rPr lang="fr-FR" dirty="0" err="1"/>
              <a:t>amount</a:t>
            </a:r>
            <a:r>
              <a:rPr lang="fr-FR" dirty="0"/>
              <a:t> of </a:t>
            </a:r>
            <a:r>
              <a:rPr lang="fr-FR" dirty="0" err="1"/>
              <a:t>manual</a:t>
            </a:r>
            <a:r>
              <a:rPr lang="fr-FR" dirty="0"/>
              <a:t> modeling or a </a:t>
            </a:r>
            <a:r>
              <a:rPr lang="fr-FR" dirty="0" err="1"/>
              <a:t>tremendous</a:t>
            </a:r>
            <a:r>
              <a:rPr lang="fr-FR" dirty="0"/>
              <a:t> </a:t>
            </a:r>
            <a:r>
              <a:rPr lang="fr-FR" dirty="0" err="1"/>
              <a:t>amount</a:t>
            </a:r>
            <a:r>
              <a:rPr lang="fr-FR" dirty="0"/>
              <a:t> of training data.</a:t>
            </a:r>
          </a:p>
          <a:p>
            <a:r>
              <a:rPr lang="fr-FR" dirty="0"/>
              <a:t>Example – </a:t>
            </a:r>
            <a:r>
              <a:rPr lang="fr-FR" dirty="0" err="1"/>
              <a:t>learning</a:t>
            </a:r>
            <a:r>
              <a:rPr lang="fr-FR" dirty="0"/>
              <a:t> ro </a:t>
            </a:r>
            <a:r>
              <a:rPr lang="fr-FR" dirty="0" err="1"/>
              <a:t>play</a:t>
            </a:r>
            <a:r>
              <a:rPr lang="fr-FR" dirty="0"/>
              <a:t> </a:t>
            </a:r>
            <a:r>
              <a:rPr lang="fr-FR" dirty="0" err="1"/>
              <a:t>DotA</a:t>
            </a:r>
            <a:r>
              <a:rPr lang="fr-FR" dirty="0"/>
              <a:t> : </a:t>
            </a:r>
            <a:r>
              <a:rPr lang="fr-FR" dirty="0" err="1"/>
              <a:t>OpenAI</a:t>
            </a:r>
            <a:r>
              <a:rPr lang="fr-FR" dirty="0"/>
              <a:t> </a:t>
            </a:r>
            <a:r>
              <a:rPr lang="fr-FR" dirty="0" err="1"/>
              <a:t>trained</a:t>
            </a:r>
            <a:r>
              <a:rPr lang="fr-FR" dirty="0"/>
              <a:t> a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systel</a:t>
            </a:r>
            <a:r>
              <a:rPr lang="fr-FR" dirty="0"/>
              <a:t> on 45 000 </a:t>
            </a:r>
            <a:r>
              <a:rPr lang="fr-FR" dirty="0" err="1"/>
              <a:t>years</a:t>
            </a:r>
            <a:r>
              <a:rPr lang="fr-FR" dirty="0"/>
              <a:t> of gameplay and the system </a:t>
            </a:r>
            <a:r>
              <a:rPr lang="fr-FR" dirty="0" err="1"/>
              <a:t>was</a:t>
            </a:r>
            <a:r>
              <a:rPr lang="fr-FR" dirty="0"/>
              <a:t> able to </a:t>
            </a:r>
            <a:r>
              <a:rPr lang="fr-FR" dirty="0" err="1"/>
              <a:t>play</a:t>
            </a:r>
            <a:r>
              <a:rPr lang="fr-FR" dirty="0"/>
              <a:t> at </a:t>
            </a:r>
            <a:r>
              <a:rPr lang="fr-FR" dirty="0" err="1"/>
              <a:t>superhuman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in </a:t>
            </a:r>
            <a:r>
              <a:rPr lang="fr-FR" dirty="0" err="1"/>
              <a:t>some</a:t>
            </a:r>
            <a:r>
              <a:rPr lang="fr-FR" dirty="0"/>
              <a:t> respects but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brittle</a:t>
            </a:r>
            <a:r>
              <a:rPr lang="fr-FR" dirty="0"/>
              <a:t> in the end. People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quickly</a:t>
            </a:r>
            <a:r>
              <a:rPr lang="fr-FR" dirty="0"/>
              <a:t> </a:t>
            </a:r>
            <a:r>
              <a:rPr lang="fr-FR" dirty="0" err="1"/>
              <a:t>figured</a:t>
            </a:r>
            <a:r>
              <a:rPr lang="fr-FR" dirty="0"/>
              <a:t> out how to </a:t>
            </a:r>
            <a:r>
              <a:rPr lang="fr-FR" dirty="0" err="1"/>
              <a:t>reliably</a:t>
            </a:r>
            <a:r>
              <a:rPr lang="fr-FR" dirty="0"/>
              <a:t> beat </a:t>
            </a:r>
            <a:r>
              <a:rPr lang="fr-FR" dirty="0" err="1"/>
              <a:t>it</a:t>
            </a:r>
            <a:r>
              <a:rPr lang="fr-FR" dirty="0"/>
              <a:t>, and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not </a:t>
            </a:r>
            <a:r>
              <a:rPr lang="fr-FR" dirty="0" err="1"/>
              <a:t>adapt</a:t>
            </a:r>
            <a:r>
              <a:rPr lang="fr-FR" dirty="0"/>
              <a:t> to simple </a:t>
            </a:r>
            <a:r>
              <a:rPr lang="fr-FR" dirty="0" err="1"/>
              <a:t>rule</a:t>
            </a:r>
            <a:r>
              <a:rPr lang="fr-FR" dirty="0"/>
              <a:t> changes, like </a:t>
            </a:r>
            <a:r>
              <a:rPr lang="fr-FR" dirty="0" err="1"/>
              <a:t>introducing</a:t>
            </a:r>
            <a:r>
              <a:rPr lang="fr-FR" dirty="0"/>
              <a:t> a new </a:t>
            </a:r>
            <a:r>
              <a:rPr lang="fr-FR" dirty="0" err="1"/>
              <a:t>character</a:t>
            </a:r>
            <a:r>
              <a:rPr lang="fr-FR" dirty="0"/>
              <a:t> in the </a:t>
            </a:r>
            <a:r>
              <a:rPr lang="fr-FR" dirty="0" err="1"/>
              <a:t>game</a:t>
            </a:r>
            <a:r>
              <a:rPr lang="fr-FR" dirty="0"/>
              <a:t>. </a:t>
            </a:r>
          </a:p>
          <a:p>
            <a:r>
              <a:rPr lang="fr-FR" dirty="0"/>
              <a:t>A </a:t>
            </a:r>
            <a:r>
              <a:rPr lang="fr-FR" dirty="0" err="1"/>
              <a:t>human</a:t>
            </a:r>
            <a:r>
              <a:rPr lang="fr-FR" dirty="0"/>
              <a:t> </a:t>
            </a:r>
            <a:r>
              <a:rPr lang="fr-FR" dirty="0" err="1"/>
              <a:t>player</a:t>
            </a:r>
            <a:r>
              <a:rPr lang="fr-FR" dirty="0"/>
              <a:t> </a:t>
            </a:r>
            <a:r>
              <a:rPr lang="fr-FR" dirty="0" err="1"/>
              <a:t>adapts</a:t>
            </a:r>
            <a:r>
              <a:rPr lang="fr-FR" dirty="0"/>
              <a:t> to </a:t>
            </a:r>
            <a:r>
              <a:rPr lang="fr-FR" dirty="0" err="1"/>
              <a:t>this</a:t>
            </a:r>
            <a:r>
              <a:rPr lang="fr-FR" dirty="0"/>
              <a:t> change </a:t>
            </a:r>
            <a:r>
              <a:rPr lang="fr-FR" dirty="0" err="1"/>
              <a:t>instantly</a:t>
            </a:r>
            <a:r>
              <a:rPr lang="fr-FR" dirty="0"/>
              <a:t> in a single </a:t>
            </a:r>
            <a:r>
              <a:rPr lang="fr-FR" dirty="0" err="1"/>
              <a:t>game</a:t>
            </a:r>
            <a:r>
              <a:rPr lang="fr-FR" dirty="0"/>
              <a:t>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expending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. But a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system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going</a:t>
            </a:r>
            <a:r>
              <a:rPr lang="fr-FR" dirty="0"/>
              <a:t> to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thousands</a:t>
            </a:r>
            <a:r>
              <a:rPr lang="fr-FR" dirty="0"/>
              <a:t> of </a:t>
            </a:r>
            <a:r>
              <a:rPr lang="fr-FR" dirty="0" err="1"/>
              <a:t>additional</a:t>
            </a:r>
            <a:r>
              <a:rPr lang="fr-FR" dirty="0"/>
              <a:t> </a:t>
            </a:r>
            <a:r>
              <a:rPr lang="fr-FR" dirty="0" err="1"/>
              <a:t>years</a:t>
            </a:r>
            <a:r>
              <a:rPr lang="fr-FR" dirty="0"/>
              <a:t> of training data to </a:t>
            </a:r>
            <a:r>
              <a:rPr lang="fr-FR" dirty="0" err="1"/>
              <a:t>adapt</a:t>
            </a:r>
            <a:r>
              <a:rPr lang="fr-FR" dirty="0"/>
              <a:t> to a single </a:t>
            </a:r>
            <a:r>
              <a:rPr lang="fr-FR" dirty="0" err="1"/>
              <a:t>such</a:t>
            </a:r>
            <a:r>
              <a:rPr lang="fr-FR" dirty="0"/>
              <a:t> change, </a:t>
            </a:r>
            <a:r>
              <a:rPr lang="fr-FR" dirty="0" err="1"/>
              <a:t>until</a:t>
            </a:r>
            <a:r>
              <a:rPr lang="fr-FR" dirty="0"/>
              <a:t> the next </a:t>
            </a:r>
            <a:r>
              <a:rPr lang="fr-FR" dirty="0" err="1"/>
              <a:t>smal</a:t>
            </a:r>
            <a:r>
              <a:rPr lang="fr-FR" dirty="0"/>
              <a:t> variation shows up.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62EF4-2C71-4F47-8DB6-071D8A3E585B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311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This has been the </a:t>
            </a:r>
            <a:r>
              <a:rPr lang="fr-FR" dirty="0" err="1"/>
              <a:t>history</a:t>
            </a:r>
            <a:r>
              <a:rPr lang="fr-FR" dirty="0"/>
              <a:t> of </a:t>
            </a:r>
            <a:r>
              <a:rPr lang="fr-FR" dirty="0" err="1"/>
              <a:t>articifial</a:t>
            </a:r>
            <a:r>
              <a:rPr lang="fr-FR" dirty="0"/>
              <a:t> intelligence </a:t>
            </a:r>
            <a:r>
              <a:rPr lang="fr-FR" dirty="0" err="1"/>
              <a:t>since</a:t>
            </a:r>
            <a:r>
              <a:rPr lang="fr-FR" dirty="0"/>
              <a:t> the </a:t>
            </a:r>
            <a:r>
              <a:rPr lang="fr-FR" dirty="0" err="1"/>
              <a:t>beginning</a:t>
            </a:r>
            <a:r>
              <a:rPr lang="fr-FR" dirty="0"/>
              <a:t>.</a:t>
            </a:r>
          </a:p>
          <a:p>
            <a:r>
              <a:rPr lang="fr-FR" dirty="0" err="1"/>
              <a:t>Here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quote</a:t>
            </a:r>
            <a:r>
              <a:rPr lang="fr-FR" dirty="0"/>
              <a:t> from Descartes 400 </a:t>
            </a:r>
            <a:r>
              <a:rPr lang="fr-FR" dirty="0" err="1"/>
              <a:t>years</a:t>
            </a:r>
            <a:r>
              <a:rPr lang="fr-FR" dirty="0"/>
              <a:t> </a:t>
            </a:r>
            <a:r>
              <a:rPr lang="fr-FR" dirty="0" err="1"/>
              <a:t>ago</a:t>
            </a:r>
            <a:r>
              <a:rPr lang="fr-FR" dirty="0"/>
              <a:t> </a:t>
            </a:r>
            <a:r>
              <a:rPr lang="fr-FR" dirty="0" err="1"/>
              <a:t>whoch</a:t>
            </a:r>
            <a:r>
              <a:rPr lang="fr-FR" dirty="0"/>
              <a:t> </a:t>
            </a:r>
            <a:r>
              <a:rPr lang="fr-FR" dirty="0" err="1"/>
              <a:t>really</a:t>
            </a:r>
            <a:r>
              <a:rPr lang="fr-FR" dirty="0"/>
              <a:t> captures the essence of the </a:t>
            </a:r>
            <a:r>
              <a:rPr lang="fr-FR" dirty="0" err="1"/>
              <a:t>difference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an intelligent agent and an </a:t>
            </a:r>
            <a:r>
              <a:rPr lang="fr-FR" dirty="0" err="1"/>
              <a:t>automaton</a:t>
            </a:r>
            <a:r>
              <a:rPr lang="fr-FR" dirty="0"/>
              <a:t>.</a:t>
            </a:r>
          </a:p>
          <a:p>
            <a:r>
              <a:rPr lang="fr-FR" dirty="0"/>
              <a:t>Descartes tells us </a:t>
            </a:r>
            <a:r>
              <a:rPr lang="fr-FR" dirty="0" err="1"/>
              <a:t>that</a:t>
            </a:r>
            <a:r>
              <a:rPr lang="fr-FR" dirty="0"/>
              <a:t> an </a:t>
            </a:r>
            <a:r>
              <a:rPr lang="fr-FR" dirty="0" err="1"/>
              <a:t>automaton</a:t>
            </a:r>
            <a:r>
              <a:rPr lang="fr-FR" dirty="0"/>
              <a:t> </a:t>
            </a:r>
            <a:r>
              <a:rPr lang="fr-FR" dirty="0" err="1"/>
              <a:t>operationalizes</a:t>
            </a:r>
            <a:r>
              <a:rPr lang="fr-FR" dirty="0"/>
              <a:t> abstractions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</a:t>
            </a:r>
            <a:r>
              <a:rPr lang="fr-FR" dirty="0" err="1"/>
              <a:t>provided</a:t>
            </a:r>
            <a:r>
              <a:rPr lang="fr-FR" dirty="0"/>
              <a:t> by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creators</a:t>
            </a:r>
            <a:r>
              <a:rPr lang="fr-FR" dirty="0"/>
              <a:t>.</a:t>
            </a:r>
          </a:p>
          <a:p>
            <a:r>
              <a:rPr lang="fr-FR" dirty="0"/>
              <a:t>But on the </a:t>
            </a:r>
            <a:r>
              <a:rPr lang="fr-FR" dirty="0" err="1"/>
              <a:t>other</a:t>
            </a:r>
            <a:r>
              <a:rPr lang="fr-FR" dirty="0"/>
              <a:t> hand an intelligent agent </a:t>
            </a:r>
            <a:r>
              <a:rPr lang="fr-FR" dirty="0" err="1"/>
              <a:t>is</a:t>
            </a:r>
            <a:r>
              <a:rPr lang="fr-FR" dirty="0"/>
              <a:t> able to </a:t>
            </a:r>
            <a:r>
              <a:rPr lang="fr-FR" dirty="0" err="1"/>
              <a:t>produce</a:t>
            </a:r>
            <a:r>
              <a:rPr lang="fr-FR" dirty="0"/>
              <a:t>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abstractions and </a:t>
            </a:r>
            <a:r>
              <a:rPr lang="fr-FR" dirty="0" err="1"/>
              <a:t>therefore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can </a:t>
            </a:r>
            <a:r>
              <a:rPr lang="fr-FR" dirty="0" err="1"/>
              <a:t>adapt</a:t>
            </a:r>
            <a:r>
              <a:rPr lang="fr-FR" dirty="0"/>
              <a:t> to </a:t>
            </a:r>
            <a:r>
              <a:rPr lang="fr-FR" dirty="0" err="1"/>
              <a:t>any</a:t>
            </a:r>
            <a:r>
              <a:rPr lang="fr-FR" dirty="0"/>
              <a:t> situation.</a:t>
            </a:r>
          </a:p>
          <a:p>
            <a:r>
              <a:rPr lang="fr-FR" dirty="0"/>
              <a:t>The </a:t>
            </a:r>
            <a:r>
              <a:rPr lang="fr-FR" dirty="0" err="1"/>
              <a:t>automaton</a:t>
            </a:r>
            <a:r>
              <a:rPr lang="fr-FR" dirty="0"/>
              <a:t> can only </a:t>
            </a:r>
            <a:r>
              <a:rPr lang="fr-FR" dirty="0" err="1"/>
              <a:t>handle</a:t>
            </a:r>
            <a:r>
              <a:rPr lang="fr-FR" dirty="0"/>
              <a:t> situations </a:t>
            </a:r>
            <a:r>
              <a:rPr lang="fr-FR" dirty="0" err="1"/>
              <a:t>that</a:t>
            </a:r>
            <a:r>
              <a:rPr lang="fr-FR" dirty="0"/>
              <a:t> match the abstractions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</a:t>
            </a:r>
            <a:r>
              <a:rPr lang="fr-FR" dirty="0" err="1"/>
              <a:t>imparted</a:t>
            </a:r>
            <a:r>
              <a:rPr lang="fr-FR" dirty="0"/>
              <a:t> to </a:t>
            </a:r>
            <a:r>
              <a:rPr lang="fr-FR" dirty="0" err="1"/>
              <a:t>it</a:t>
            </a:r>
            <a:r>
              <a:rPr lang="fr-FR" dirty="0"/>
              <a:t> by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creators</a:t>
            </a:r>
            <a:r>
              <a:rPr lang="fr-FR" dirty="0"/>
              <a:t>.</a:t>
            </a:r>
          </a:p>
          <a:p>
            <a:r>
              <a:rPr lang="fr-FR" dirty="0"/>
              <a:t>The </a:t>
            </a:r>
            <a:r>
              <a:rPr lang="fr-FR" dirty="0" err="1"/>
              <a:t>generation</a:t>
            </a:r>
            <a:r>
              <a:rPr lang="fr-FR" dirty="0"/>
              <a:t> of </a:t>
            </a:r>
            <a:r>
              <a:rPr lang="fr-FR" dirty="0" err="1"/>
              <a:t>autonomous</a:t>
            </a:r>
            <a:r>
              <a:rPr lang="fr-FR" dirty="0"/>
              <a:t> abstractions,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intelligence, </a:t>
            </a:r>
            <a:r>
              <a:rPr lang="fr-FR" dirty="0" err="1"/>
              <a:t>is</a:t>
            </a:r>
            <a:r>
              <a:rPr lang="fr-FR" dirty="0"/>
              <a:t> orthogonal to the </a:t>
            </a:r>
            <a:r>
              <a:rPr lang="fr-FR" dirty="0" err="1"/>
              <a:t>encoding</a:t>
            </a:r>
            <a:r>
              <a:rPr lang="fr-FR" dirty="0"/>
              <a:t> and </a:t>
            </a:r>
            <a:r>
              <a:rPr lang="fr-FR" dirty="0" err="1"/>
              <a:t>operationalization</a:t>
            </a:r>
            <a:r>
              <a:rPr lang="fr-FR" dirty="0"/>
              <a:t> of </a:t>
            </a:r>
            <a:r>
              <a:rPr lang="fr-FR" dirty="0" err="1"/>
              <a:t>preexisting</a:t>
            </a:r>
            <a:r>
              <a:rPr lang="fr-FR" dirty="0"/>
              <a:t> </a:t>
            </a:r>
            <a:r>
              <a:rPr lang="fr-FR" dirty="0" err="1"/>
              <a:t>human</a:t>
            </a:r>
            <a:r>
              <a:rPr lang="fr-FR" dirty="0"/>
              <a:t> abstractions as </a:t>
            </a:r>
            <a:r>
              <a:rPr lang="fr-FR" dirty="0" err="1"/>
              <a:t>we’re</a:t>
            </a:r>
            <a:r>
              <a:rPr lang="fr-FR" dirty="0"/>
              <a:t> seeing in </a:t>
            </a:r>
            <a:r>
              <a:rPr lang="fr-FR" dirty="0" err="1"/>
              <a:t>current</a:t>
            </a:r>
            <a:r>
              <a:rPr lang="fr-FR" dirty="0"/>
              <a:t> AI </a:t>
            </a:r>
            <a:r>
              <a:rPr lang="fr-FR" dirty="0" err="1"/>
              <a:t>systems</a:t>
            </a:r>
            <a:r>
              <a:rPr lang="fr-FR" dirty="0"/>
              <a:t>.</a:t>
            </a:r>
          </a:p>
          <a:p>
            <a:r>
              <a:rPr lang="fr-FR" dirty="0"/>
              <a:t>And </a:t>
            </a:r>
            <a:r>
              <a:rPr lang="fr-FR" dirty="0" err="1"/>
              <a:t>that’s</a:t>
            </a:r>
            <a:r>
              <a:rPr lang="fr-FR" dirty="0"/>
              <a:t> </a:t>
            </a:r>
            <a:r>
              <a:rPr lang="fr-FR" dirty="0" err="1"/>
              <a:t>true</a:t>
            </a:r>
            <a:r>
              <a:rPr lang="fr-FR" dirty="0"/>
              <a:t> </a:t>
            </a:r>
            <a:r>
              <a:rPr lang="fr-FR" dirty="0" err="1"/>
              <a:t>wether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provide</a:t>
            </a:r>
            <a:r>
              <a:rPr lang="fr-FR" dirty="0"/>
              <a:t> </a:t>
            </a:r>
            <a:r>
              <a:rPr lang="fr-FR" dirty="0" err="1"/>
              <a:t>these</a:t>
            </a:r>
            <a:r>
              <a:rPr lang="fr-FR" dirty="0"/>
              <a:t> abstractions in the </a:t>
            </a:r>
            <a:r>
              <a:rPr lang="fr-FR" dirty="0" err="1"/>
              <a:t>form</a:t>
            </a:r>
            <a:r>
              <a:rPr lang="fr-FR" dirty="0"/>
              <a:t> of hard </a:t>
            </a:r>
            <a:r>
              <a:rPr lang="fr-FR" dirty="0" err="1"/>
              <a:t>coded</a:t>
            </a:r>
            <a:r>
              <a:rPr lang="fr-FR" dirty="0"/>
              <a:t> </a:t>
            </a:r>
            <a:r>
              <a:rPr lang="fr-FR" dirty="0" err="1"/>
              <a:t>rules</a:t>
            </a:r>
            <a:r>
              <a:rPr lang="fr-FR" dirty="0"/>
              <a:t> or in the </a:t>
            </a:r>
            <a:r>
              <a:rPr lang="fr-FR" dirty="0" err="1"/>
              <a:t>form</a:t>
            </a:r>
            <a:r>
              <a:rPr lang="fr-FR" dirty="0"/>
              <a:t> of training data : in </a:t>
            </a:r>
            <a:r>
              <a:rPr lang="fr-FR" dirty="0" err="1"/>
              <a:t>both</a:t>
            </a:r>
            <a:r>
              <a:rPr lang="fr-FR" dirty="0"/>
              <a:t> cases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you’re</a:t>
            </a:r>
            <a:r>
              <a:rPr lang="fr-FR" dirty="0"/>
              <a:t> </a:t>
            </a:r>
            <a:r>
              <a:rPr lang="fr-FR" dirty="0" err="1"/>
              <a:t>doing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providing</a:t>
            </a:r>
            <a:r>
              <a:rPr lang="fr-FR" dirty="0"/>
              <a:t> a full description of the </a:t>
            </a:r>
            <a:r>
              <a:rPr lang="fr-FR" dirty="0" err="1"/>
              <a:t>task</a:t>
            </a:r>
            <a:r>
              <a:rPr lang="fr-FR" dirty="0"/>
              <a:t>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removes</a:t>
            </a:r>
            <a:r>
              <a:rPr lang="fr-FR" dirty="0"/>
              <a:t> the </a:t>
            </a:r>
            <a:r>
              <a:rPr lang="fr-FR" dirty="0" err="1"/>
              <a:t>need</a:t>
            </a:r>
            <a:r>
              <a:rPr lang="fr-FR" dirty="0"/>
              <a:t> for </a:t>
            </a:r>
            <a:r>
              <a:rPr lang="fr-FR" dirty="0" err="1"/>
              <a:t>generalizatio</a:t>
            </a:r>
            <a:r>
              <a:rPr lang="fr-FR" dirty="0"/>
              <a:t>,.</a:t>
            </a:r>
          </a:p>
          <a:p>
            <a:r>
              <a:rPr lang="fr-FR" dirty="0"/>
              <a:t>Intelligence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ability</a:t>
            </a:r>
            <a:r>
              <a:rPr lang="fr-FR" dirty="0"/>
              <a:t> to </a:t>
            </a:r>
            <a:r>
              <a:rPr lang="fr-FR" dirty="0" err="1"/>
              <a:t>produce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abstraction in </a:t>
            </a:r>
            <a:r>
              <a:rPr lang="fr-FR" dirty="0" err="1"/>
              <a:t>order</a:t>
            </a:r>
            <a:r>
              <a:rPr lang="fr-FR" dirty="0"/>
              <a:t> to </a:t>
            </a:r>
            <a:r>
              <a:rPr lang="fr-FR" dirty="0" err="1"/>
              <a:t>generalize</a:t>
            </a:r>
            <a:r>
              <a:rPr lang="fr-FR" dirty="0"/>
              <a:t>, and </a:t>
            </a:r>
            <a:r>
              <a:rPr lang="fr-FR" dirty="0" err="1"/>
              <a:t>there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an immense gap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operationalizing</a:t>
            </a:r>
            <a:r>
              <a:rPr lang="fr-FR" dirty="0"/>
              <a:t> </a:t>
            </a:r>
            <a:r>
              <a:rPr lang="fr-FR" dirty="0" err="1"/>
              <a:t>preexisting</a:t>
            </a:r>
            <a:r>
              <a:rPr lang="fr-FR" dirty="0"/>
              <a:t> abstraction and </a:t>
            </a:r>
            <a:r>
              <a:rPr lang="fr-FR" dirty="0" err="1"/>
              <a:t>developing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abstraction.</a:t>
            </a:r>
          </a:p>
          <a:p>
            <a:r>
              <a:rPr lang="fr-FR" dirty="0"/>
              <a:t>This </a:t>
            </a:r>
            <a:r>
              <a:rPr lang="fr-FR" dirty="0" err="1"/>
              <a:t>difference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akin</a:t>
            </a:r>
            <a:r>
              <a:rPr lang="fr-FR" dirty="0"/>
              <a:t> to the </a:t>
            </a:r>
            <a:r>
              <a:rPr lang="fr-FR" dirty="0" err="1"/>
              <a:t>difference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creating</a:t>
            </a:r>
            <a:r>
              <a:rPr lang="fr-FR" dirty="0"/>
              <a:t> cartoon </a:t>
            </a:r>
            <a:r>
              <a:rPr lang="fr-FR" dirty="0" err="1"/>
              <a:t>characters</a:t>
            </a:r>
            <a:r>
              <a:rPr lang="fr-FR" dirty="0"/>
              <a:t> and </a:t>
            </a:r>
            <a:r>
              <a:rPr lang="fr-FR" dirty="0" err="1"/>
              <a:t>creating</a:t>
            </a:r>
            <a:r>
              <a:rPr lang="fr-FR" dirty="0"/>
              <a:t> new </a:t>
            </a:r>
            <a:r>
              <a:rPr lang="fr-FR" dirty="0" err="1"/>
              <a:t>lifeforms</a:t>
            </a:r>
            <a:r>
              <a:rPr lang="fr-FR" dirty="0"/>
              <a:t> : training data for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analogous</a:t>
            </a:r>
            <a:r>
              <a:rPr lang="fr-FR" dirty="0"/>
              <a:t> to motion capture for cartoon </a:t>
            </a:r>
            <a:r>
              <a:rPr lang="fr-FR" dirty="0" err="1"/>
              <a:t>characters</a:t>
            </a:r>
            <a:r>
              <a:rPr lang="fr-FR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62EF4-2C71-4F47-8DB6-071D8A3E585B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2341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58E4D-9F9D-40A7-BBEB-7753FD2F35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4324ABD-85C8-4F48-8B46-1ED8A33D4B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CA7E14B-E46B-4D6C-86AD-E8B2E0E3D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64BFC-D78E-4C26-AB4C-66572B09B3E1}" type="datetimeFigureOut">
              <a:rPr lang="fr-FR" smtClean="0"/>
              <a:t>20/12/2020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88D7696-E8CA-4E26-B1E6-92B9B7C9D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59932A3-7BE3-4A35-A345-4CCA0A6D0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9FDB-103F-462F-8F32-4208234816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3377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E2DCBE-B33C-4F7A-B06A-0243D4BFB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8FA699B-9534-4151-A798-478EA4E546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AC77AD-42EE-4C77-ADB2-D8DDE6E6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64BFC-D78E-4C26-AB4C-66572B09B3E1}" type="datetimeFigureOut">
              <a:rPr lang="fr-FR" smtClean="0"/>
              <a:t>20/12/2020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BF2CCF-A036-48B6-B303-46B493962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929F484-A1B4-46A9-B741-36315D2A6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9FDB-103F-462F-8F32-4208234816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2240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0645726-37C8-461F-A8D2-623CBDC80F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9597AB7-1427-4E33-AB44-58D91889BF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9C3B91-C8CA-4B6D-92DD-3C940FB00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64BFC-D78E-4C26-AB4C-66572B09B3E1}" type="datetimeFigureOut">
              <a:rPr lang="fr-FR" smtClean="0"/>
              <a:t>20/12/2020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0C78F55-B9D3-4D7D-AF2C-E77EDB570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D434F7-0F8E-40C0-9932-BA4AABDE5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9FDB-103F-462F-8F32-4208234816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4478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DDC668-209C-46EF-A71F-0C5CD8BAC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DA368F-D3D6-4F67-AECC-9D1B8A277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ADA855E-24F1-46A2-B827-0083AFAE1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64BFC-D78E-4C26-AB4C-66572B09B3E1}" type="datetimeFigureOut">
              <a:rPr lang="fr-FR" smtClean="0"/>
              <a:t>20/12/2020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F1A8296-C05A-455E-883B-D2945CEEE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99C2820-C1FA-40A7-8D9D-29905FC3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9FDB-103F-462F-8F32-4208234816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7526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F1985F-19CB-4262-BC9A-963D8C865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7F0CB3F-B6F8-4DFB-8F89-51D6CCCC8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A4BEF93-08F5-4F3C-9749-26AE2DE97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64BFC-D78E-4C26-AB4C-66572B09B3E1}" type="datetimeFigureOut">
              <a:rPr lang="fr-FR" smtClean="0"/>
              <a:t>20/12/2020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B663F1D-F617-4FDC-8A7C-71456622E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BADA20-741D-484A-8589-EAFEFED92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9FDB-103F-462F-8F32-4208234816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8304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A500FA-266B-47B7-8863-5F0F0250C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C37752-AE45-40DC-9D52-377136CC5C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A91DACA-D511-4DE1-AB7D-5B900F5F22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664ECE8-6E0A-466F-BE46-6D417B8F3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64BFC-D78E-4C26-AB4C-66572B09B3E1}" type="datetimeFigureOut">
              <a:rPr lang="fr-FR" smtClean="0"/>
              <a:t>20/12/2020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279EE84-B215-4722-9236-93C61BF76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2B61BA8-52CA-4C4C-B4DD-4B088ED69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9FDB-103F-462F-8F32-4208234816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6505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594D8F-7A2C-45F4-9285-243F02A58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D0D7CCC-976D-416F-90CB-7F67716E7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5E2285C-9102-4956-9FFF-B302EFD32B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D975FA4-8946-435B-93A2-95F34C9DB1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35DEBEF-3AEC-450C-B6F0-C84B52D470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9A90F0A-A007-4188-84C2-76D25C65E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64BFC-D78E-4C26-AB4C-66572B09B3E1}" type="datetimeFigureOut">
              <a:rPr lang="fr-FR" smtClean="0"/>
              <a:t>20/12/2020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91C37A4-F382-4590-A592-C652B05E9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8FA6B40-4247-403B-8177-91C94AEF7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9FDB-103F-462F-8F32-4208234816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4731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72B96F-06FD-4681-92BF-BB3F5AB60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DB030AA-DE7C-47CC-9E8F-2E82019C3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64BFC-D78E-4C26-AB4C-66572B09B3E1}" type="datetimeFigureOut">
              <a:rPr lang="fr-FR" smtClean="0"/>
              <a:t>20/12/2020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57B65D0-0DCD-4794-A604-AB966AAAF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7AE3C01-4B52-432F-B62B-9D7F0F17C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9FDB-103F-462F-8F32-4208234816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1150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3C5AE46-91C7-4383-96EE-C8497EB58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64BFC-D78E-4C26-AB4C-66572B09B3E1}" type="datetimeFigureOut">
              <a:rPr lang="fr-FR" smtClean="0"/>
              <a:t>20/12/2020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45E902B-9B98-4AB6-8A34-B502945E6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2B39101-0D86-4377-903C-0C0156B31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9FDB-103F-462F-8F32-4208234816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555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380C1F-F6CD-4B68-A28E-B234FD2F0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039A55-D044-4C4D-942E-5BB4BE046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6C6CD2B-967F-4C6D-993D-636D640A70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64A34DB-99DF-42EE-AFD2-4B8D89AC2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64BFC-D78E-4C26-AB4C-66572B09B3E1}" type="datetimeFigureOut">
              <a:rPr lang="fr-FR" smtClean="0"/>
              <a:t>20/12/2020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DFC18CD-8350-485E-AA3B-11D99C67D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7245E8F-387A-4594-B498-14388FE4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9FDB-103F-462F-8F32-4208234816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7494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42FB67-C505-479B-90CF-5E4BAA749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99916CD-FE2F-46EC-932B-AA63770F58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6C4A54E-2EEF-4B28-ACA4-30383CEEF4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8EC47BB-345A-4900-9EA3-E68186FFD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64BFC-D78E-4C26-AB4C-66572B09B3E1}" type="datetimeFigureOut">
              <a:rPr lang="fr-FR" smtClean="0"/>
              <a:t>20/12/2020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6BA5365-0357-49CD-901A-01855FB60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95B823F-0569-4C65-A0E4-801D35396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9FDB-103F-462F-8F32-4208234816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8747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CC3EEBA-7BA7-4D19-9E76-D606E6006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F092B11-0F0C-4E1F-82F9-C3D17A7B8E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4F74FFE-ACC8-4979-B49D-0CF27FFA64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64BFC-D78E-4C26-AB4C-66572B09B3E1}" type="datetimeFigureOut">
              <a:rPr lang="fr-FR" smtClean="0"/>
              <a:t>20/12/2020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610E263-C90D-494A-89D2-C9174416C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68B0B5-A31E-47F5-A997-61090CC52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F9FDB-103F-462F-8F32-4208234816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6952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99EDE69-992B-41B3-BFA5-7D0BF50A1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5813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88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8DB3FB6-EC3C-4182-9ABF-B7A1D134A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087225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196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D36249C-0DDF-4F0A-91C6-1C54BECDB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058650" cy="678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25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964DCC0-F7DE-4B86-8F94-E4B38397D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72950" cy="690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989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DD9FF54-B8F5-4DA7-B2F9-97CBECFF3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72950" cy="688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10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8A4C2FB-332C-41C5-BAF6-B18FBDE40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586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44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BDC8ED7-23C0-462D-BCC3-41929DD09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72950" cy="684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178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C846586-6776-4EED-B65E-1B7930BEA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" y="-42863"/>
            <a:ext cx="12158663" cy="690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096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FB59C78-0441-468D-99F7-F8751E75F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72950" cy="684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14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42D361D-69E9-48D2-88FB-D2EEF9954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30088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25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19E1C46-403C-4242-8927-7BD5B145B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7238" cy="684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32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238D387-E36B-45A9-8D9A-B1BAF55D1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058" y="396791"/>
            <a:ext cx="5139885" cy="287228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6D609A5-1C84-46AA-8CF2-8D3B9F874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058" y="3569677"/>
            <a:ext cx="5139884" cy="290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539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7C12398-5A9D-42C6-A10D-11D1653FB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58663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33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E55575C-C23F-4B9E-8581-2A60C7086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15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752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B5D7493-1F88-4575-88E0-C00C589FD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7150"/>
            <a:ext cx="12187238" cy="691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4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B66285F-6EBB-4728-8F1E-2A79D9860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575"/>
            <a:ext cx="12172950" cy="688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9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2E7723C-1E62-48CB-A992-83724625F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" y="-28575"/>
            <a:ext cx="12187238" cy="688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027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C20016A-5681-4A12-B0D5-0135036ED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575"/>
            <a:ext cx="12215813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098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6E6B603-BD3F-4D8A-ABBA-64CB802C2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" y="0"/>
            <a:ext cx="12130088" cy="684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278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7F6C067-29B0-4B28-AACA-051EB68DA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15813" cy="684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706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72D715D-9298-4EC4-AF5B-69976182B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2863"/>
            <a:ext cx="12201525" cy="690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84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AEA642E-BFED-4C95-B5EC-E20BD5CAF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07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41C70A4-1CD0-40F1-8356-15F95B97B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15800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0097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65292F5-7F8C-4095-8546-82B3145B0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" y="0"/>
            <a:ext cx="12144375" cy="690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0D1D6C9-BC01-476A-A185-18C02DF73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7238" cy="688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9824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E65C42D-C69B-4501-AEF4-F54354B01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0"/>
            <a:ext cx="12201525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51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0F13DB2-BA90-4729-BED9-61E1E27F3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87"/>
            <a:ext cx="12172950" cy="684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622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902C4C5-9E6C-4345-8F82-639EB3DE1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494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B251E2F-C837-4260-B9D0-0592CF438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21432"/>
            <a:ext cx="12201525" cy="690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1541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23286A4-8E27-4E8C-B1CD-FFF6ED2A3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7238" cy="687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134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834C448-C38E-495F-9EF7-E636E0921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288"/>
            <a:ext cx="12244388" cy="687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120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BDB31BD-FFE6-4CBA-A8C1-5777695E8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813" y="0"/>
            <a:ext cx="12215813" cy="687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82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7320467-01DA-4844-9D76-73345AA42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15800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9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3841C55-C430-4075-A6CB-FE812F44A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" y="0"/>
            <a:ext cx="12187238" cy="691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408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ECF4F8F-2CC9-4234-AA3F-ED9AE13E4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05865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108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E82C27E-00EA-4279-BDFC-1BD225403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58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57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47B1B84-3AEE-432C-9F13-A2B8C5B28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058650" cy="681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57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236A557-7525-48BA-A4EA-156B30C85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" y="0"/>
            <a:ext cx="12158663" cy="695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3474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1717</TotalTime>
  <Words>5586</Words>
  <Application>Microsoft Office PowerPoint</Application>
  <PresentationFormat>Grand écran</PresentationFormat>
  <Paragraphs>219</Paragraphs>
  <Slides>38</Slides>
  <Notes>36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Laurent Prud'hon</dc:creator>
  <cp:lastModifiedBy>Laurent Prud'hon</cp:lastModifiedBy>
  <cp:revision>206</cp:revision>
  <dcterms:created xsi:type="dcterms:W3CDTF">2020-12-19T16:23:18Z</dcterms:created>
  <dcterms:modified xsi:type="dcterms:W3CDTF">2020-12-20T22:08:32Z</dcterms:modified>
</cp:coreProperties>
</file>